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3"/>
  </p:notesMasterIdLst>
  <p:sldIdLst>
    <p:sldId id="256" r:id="rId3"/>
    <p:sldId id="289" r:id="rId4"/>
    <p:sldId id="290" r:id="rId5"/>
    <p:sldId id="291" r:id="rId6"/>
    <p:sldId id="292" r:id="rId7"/>
    <p:sldId id="293" r:id="rId8"/>
    <p:sldId id="319" r:id="rId9"/>
    <p:sldId id="294" r:id="rId10"/>
    <p:sldId id="295" r:id="rId11"/>
    <p:sldId id="296" r:id="rId12"/>
    <p:sldId id="297" r:id="rId13"/>
    <p:sldId id="320" r:id="rId14"/>
    <p:sldId id="323" r:id="rId15"/>
    <p:sldId id="324" r:id="rId16"/>
    <p:sldId id="325" r:id="rId17"/>
    <p:sldId id="326" r:id="rId18"/>
    <p:sldId id="327" r:id="rId19"/>
    <p:sldId id="328" r:id="rId20"/>
    <p:sldId id="329" r:id="rId21"/>
    <p:sldId id="330" r:id="rId22"/>
    <p:sldId id="298" r:id="rId23"/>
    <p:sldId id="337" r:id="rId24"/>
    <p:sldId id="338" r:id="rId25"/>
    <p:sldId id="339" r:id="rId26"/>
    <p:sldId id="321" r:id="rId27"/>
    <p:sldId id="299" r:id="rId28"/>
    <p:sldId id="300" r:id="rId29"/>
    <p:sldId id="301" r:id="rId30"/>
    <p:sldId id="302" r:id="rId31"/>
    <p:sldId id="322" r:id="rId32"/>
    <p:sldId id="304" r:id="rId33"/>
    <p:sldId id="305" r:id="rId34"/>
    <p:sldId id="309" r:id="rId35"/>
    <p:sldId id="333" r:id="rId36"/>
    <p:sldId id="340" r:id="rId37"/>
    <p:sldId id="336" r:id="rId38"/>
    <p:sldId id="332" r:id="rId39"/>
    <p:sldId id="334" r:id="rId40"/>
    <p:sldId id="335" r:id="rId41"/>
    <p:sldId id="318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77" y="1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8C672-2008-4775-931D-A5467D07A8C4}" type="datetimeFigureOut">
              <a:rPr lang="en-CA" smtClean="0"/>
              <a:t>2016-07-27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C75EC-4E9E-44AA-AF37-EFFA16E350D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0772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caglobal.com/content/dam/acca/global/PDF-technical/futures/pol-af-docus.pdf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/>
              <a:t>ACCA, 2012, Drivers of Change in the U.S. </a:t>
            </a:r>
            <a:r>
              <a:rPr lang="en-CA" sz="1200" dirty="0">
                <a:hlinkClick r:id="rId3"/>
              </a:rPr>
              <a:t>http://www.accaglobal.com/content/dam/acca/global/PDF-technical/futures/pol-af-docus.pdf</a:t>
            </a:r>
            <a:r>
              <a:rPr lang="en-CA" sz="1200" dirty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dirty="0"/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Simon L. Dolan, Salvador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García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Samantha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Diegoli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Alan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Auerbach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2000. Organisational Values as "Attractors of Chaos”: An Emerging Cultural Change to Manage Organisational Complexity. http://www.econ.upf.edu/docs/papers/downloads/485.pdf  </a:t>
            </a:r>
          </a:p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Donald</a:t>
            </a:r>
            <a:r>
              <a:rPr lang="en-CA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L. </a:t>
            </a:r>
            <a:r>
              <a:rPr lang="en-CA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Gilstrap</a:t>
            </a:r>
            <a:r>
              <a:rPr lang="en-CA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2005.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Strange Attractors and Human Interaction: Leading Complex Organizations through the Use of Metaphors. https://ejournals.library.ualberta.ca/index.php/complicity/article/viewFile/8727/7047 </a:t>
            </a:r>
            <a:endParaRPr lang="en-CA" sz="1200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4D773-7C44-460C-8A01-6C66412A91C1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7907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Images: driver: Duncan Green, 2016. https://oxfamblogs.org/fp2p/egypt-what-are-the-drivers-of-change/    attractor: Peter Hale (no longer extant)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4D773-7C44-460C-8A01-6C66412A91C1}" type="slidenum">
              <a:rPr kumimoji="0" lang="en-C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77595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93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58E69-186D-49FC-95CF-40D699C30F9E}" type="datetimeFigureOut">
              <a:rPr lang="en-CA" smtClean="0"/>
              <a:t>2016-07-27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263E-3C3F-49BF-A626-28BF0D0A3EF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9984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58E69-186D-49FC-95CF-40D699C30F9E}" type="datetimeFigureOut">
              <a:rPr lang="en-CA" smtClean="0"/>
              <a:t>2016-07-27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263E-3C3F-49BF-A626-28BF0D0A3EF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4425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58E69-186D-49FC-95CF-40D699C30F9E}" type="datetimeFigureOut">
              <a:rPr lang="en-CA" smtClean="0"/>
              <a:t>2016-07-27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263E-3C3F-49BF-A626-28BF0D0A3EF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0955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90D50-D1A5-44CB-A426-4E573016F808}" type="datetimeFigureOut">
              <a:rPr lang="en-CA" smtClean="0"/>
              <a:t>2016-07-27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4F4-2109-44B8-A53D-892AF4202E2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3643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90D50-D1A5-44CB-A426-4E573016F808}" type="datetimeFigureOut">
              <a:rPr lang="en-CA" smtClean="0"/>
              <a:t>2016-07-27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4F4-2109-44B8-A53D-892AF4202E2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9666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90D50-D1A5-44CB-A426-4E573016F808}" type="datetimeFigureOut">
              <a:rPr lang="en-CA" smtClean="0"/>
              <a:t>2016-07-27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4F4-2109-44B8-A53D-892AF4202E2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1436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90D50-D1A5-44CB-A426-4E573016F808}" type="datetimeFigureOut">
              <a:rPr lang="en-CA" smtClean="0"/>
              <a:t>2016-07-27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4F4-2109-44B8-A53D-892AF4202E2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159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90D50-D1A5-44CB-A426-4E573016F808}" type="datetimeFigureOut">
              <a:rPr lang="en-CA" smtClean="0"/>
              <a:t>2016-07-27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4F4-2109-44B8-A53D-892AF4202E2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5490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90D50-D1A5-44CB-A426-4E573016F808}" type="datetimeFigureOut">
              <a:rPr lang="en-CA" smtClean="0"/>
              <a:t>2016-07-27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4F4-2109-44B8-A53D-892AF4202E2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55915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90D50-D1A5-44CB-A426-4E573016F808}" type="datetimeFigureOut">
              <a:rPr lang="en-CA" smtClean="0"/>
              <a:t>2016-07-27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4F4-2109-44B8-A53D-892AF4202E2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5527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90D50-D1A5-44CB-A426-4E573016F808}" type="datetimeFigureOut">
              <a:rPr lang="en-CA" smtClean="0"/>
              <a:t>2016-07-27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4F4-2109-44B8-A53D-892AF4202E2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2669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58E69-186D-49FC-95CF-40D699C30F9E}" type="datetimeFigureOut">
              <a:rPr lang="en-CA" smtClean="0"/>
              <a:t>2016-07-27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263E-3C3F-49BF-A626-28BF0D0A3EF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93085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90D50-D1A5-44CB-A426-4E573016F808}" type="datetimeFigureOut">
              <a:rPr lang="en-CA" smtClean="0"/>
              <a:t>2016-07-27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4F4-2109-44B8-A53D-892AF4202E2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84517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90D50-D1A5-44CB-A426-4E573016F808}" type="datetimeFigureOut">
              <a:rPr lang="en-CA" smtClean="0"/>
              <a:t>2016-07-27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4F4-2109-44B8-A53D-892AF4202E2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54211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90D50-D1A5-44CB-A426-4E573016F808}" type="datetimeFigureOut">
              <a:rPr lang="en-CA" smtClean="0"/>
              <a:t>2016-07-27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4F4-2109-44B8-A53D-892AF4202E2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885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58E69-186D-49FC-95CF-40D699C30F9E}" type="datetimeFigureOut">
              <a:rPr lang="en-CA" smtClean="0"/>
              <a:t>2016-07-27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263E-3C3F-49BF-A626-28BF0D0A3EF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9439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58E69-186D-49FC-95CF-40D699C30F9E}" type="datetimeFigureOut">
              <a:rPr lang="en-CA" smtClean="0"/>
              <a:t>2016-07-27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263E-3C3F-49BF-A626-28BF0D0A3EF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3276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58E69-186D-49FC-95CF-40D699C30F9E}" type="datetimeFigureOut">
              <a:rPr lang="en-CA" smtClean="0"/>
              <a:t>2016-07-27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263E-3C3F-49BF-A626-28BF0D0A3EF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0393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58E69-186D-49FC-95CF-40D699C30F9E}" type="datetimeFigureOut">
              <a:rPr lang="en-CA" smtClean="0"/>
              <a:t>2016-07-27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263E-3C3F-49BF-A626-28BF0D0A3EF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0127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58E69-186D-49FC-95CF-40D699C30F9E}" type="datetimeFigureOut">
              <a:rPr lang="en-CA" smtClean="0"/>
              <a:t>2016-07-27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263E-3C3F-49BF-A626-28BF0D0A3EF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4210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58E69-186D-49FC-95CF-40D699C30F9E}" type="datetimeFigureOut">
              <a:rPr lang="en-CA" smtClean="0"/>
              <a:t>2016-07-27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263E-3C3F-49BF-A626-28BF0D0A3EF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5439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58E69-186D-49FC-95CF-40D699C30F9E}" type="datetimeFigureOut">
              <a:rPr lang="en-CA" smtClean="0"/>
              <a:t>2016-07-27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263E-3C3F-49BF-A626-28BF0D0A3EF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7118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58E69-186D-49FC-95CF-40D699C30F9E}" type="datetimeFigureOut">
              <a:rPr lang="en-CA" smtClean="0"/>
              <a:t>2016-07-27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D263E-3C3F-49BF-A626-28BF0D0A3EF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6640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90D50-D1A5-44CB-A426-4E573016F808}" type="datetimeFigureOut">
              <a:rPr lang="en-CA" smtClean="0"/>
              <a:t>2016-07-27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7C4F4-2109-44B8-A53D-892AF4202E2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372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mfeldstein.com/moocs-a-disruptive-innovation-or-not/" TargetMode="Externa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connectedprincipals.com/archives/12581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scholarworks.iu.edu/journals/index.php/ijdl/article/view/20137/28269" TargetMode="Externa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dmanufacturing.com/services/innovation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a.gov/directorates/heo/scan/engineering/technology/txt_accordion1.html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usinessdictionary.com/definition/transformation.html" TargetMode="Externa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-toolkit.com/education_transformation.html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psychclassics.yorku.ca/Maslow/motivation.htm" TargetMode="Externa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novation.cc/discussion-papers/definition.htm#Farrell" TargetMode="External"/><Relationship Id="rId2" Type="http://schemas.openxmlformats.org/officeDocument/2006/relationships/hyperlink" Target="http://en.wikipedia.org/wiki/Innovation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freshconsulting.com/what-is-innovation/" TargetMode="External"/><Relationship Id="rId4" Type="http://schemas.openxmlformats.org/officeDocument/2006/relationships/hyperlink" Target="https://www.ideatovalue.com/inno/nickskillicorn/2016/03/innovation-15-experts-share-innovation-definition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vox.com/2016/7/14/12016710/science-challeges-research-funding-peer-review-process" TargetMode="Externa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ccenture.com/t20150521T020819__w__/us-en/_acnmedia/Accenture/Conversion-Assets/Blogs/Documents/1/Accenture-Big-Bang-Disruption.pdf" TargetMode="Externa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andfonline.com/doi/pdf/10.1080/14681360400200202" TargetMode="Externa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pringer.com/us/book/9783319021829" TargetMode="Externa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hbr.org/2015/12/what-is-disruptive-innovation" TargetMode="Externa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tonybates.ca/2014/12/10/a-short-history-of-educational-technology/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4" r="-1" b="-1"/>
          <a:stretch/>
        </p:blipFill>
        <p:spPr>
          <a:xfrm>
            <a:off x="20" y="10"/>
            <a:ext cx="7534636" cy="6857990"/>
          </a:xfrm>
          <a:prstGeom prst="rect">
            <a:avLst/>
          </a:prstGeom>
        </p:spPr>
      </p:pic>
      <p:sp>
        <p:nvSpPr>
          <p:cNvPr id="8" name="Freeform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83879" y="1348782"/>
            <a:ext cx="935037" cy="8243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accent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983979" y="1000124"/>
            <a:ext cx="762167" cy="6719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accent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74402" y="573449"/>
            <a:ext cx="4161388" cy="2660397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>
              <a:lnSpc>
                <a:spcPct val="70000"/>
              </a:lnSpc>
            </a:pPr>
            <a:r>
              <a:rPr lang="en-CA" dirty="0"/>
              <a:t>Disruptive Innovations in Learning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74402" y="3804113"/>
            <a:ext cx="3433071" cy="1401871"/>
          </a:xfrm>
        </p:spPr>
        <p:txBody>
          <a:bodyPr>
            <a:noAutofit/>
          </a:bodyPr>
          <a:lstStyle/>
          <a:p>
            <a:pPr algn="l">
              <a:lnSpc>
                <a:spcPct val="70000"/>
              </a:lnSpc>
            </a:pPr>
            <a:r>
              <a:rPr lang="en-CA" sz="2800" dirty="0"/>
              <a:t>Stephen Downes</a:t>
            </a:r>
          </a:p>
          <a:p>
            <a:pPr algn="l">
              <a:lnSpc>
                <a:spcPct val="70000"/>
              </a:lnSpc>
            </a:pPr>
            <a:r>
              <a:rPr lang="en-CA" sz="2800" dirty="0"/>
              <a:t>Bangkok, Thailand</a:t>
            </a:r>
          </a:p>
          <a:p>
            <a:pPr algn="l">
              <a:lnSpc>
                <a:spcPct val="70000"/>
              </a:lnSpc>
            </a:pPr>
            <a:r>
              <a:rPr lang="en-CA" sz="2800" dirty="0"/>
              <a:t>July 27, 2016</a:t>
            </a:r>
          </a:p>
          <a:p>
            <a:pPr algn="l">
              <a:lnSpc>
                <a:spcPct val="70000"/>
              </a:lnSpc>
            </a:pPr>
            <a:endParaRPr lang="en-CA" sz="2800" dirty="0"/>
          </a:p>
          <a:p>
            <a:pPr algn="l">
              <a:lnSpc>
                <a:spcPct val="70000"/>
              </a:lnSpc>
            </a:pPr>
            <a:endParaRPr lang="en-CA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461760" y="6181344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http://www.downes.ca/presentation/389</a:t>
            </a:r>
          </a:p>
        </p:txBody>
      </p:sp>
    </p:spTree>
    <p:extLst>
      <p:ext uri="{BB962C8B-B14F-4D97-AF65-F5344CB8AC3E}">
        <p14:creationId xmlns:p14="http://schemas.microsoft.com/office/powerpoint/2010/main" val="10156774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 Candidate for Disruption?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Online Learning (1995f) &amp; The MOOC (2008f)</a:t>
            </a:r>
          </a:p>
          <a:p>
            <a:pPr lvl="1"/>
            <a:r>
              <a:rPr lang="en-CA" dirty="0"/>
              <a:t>“Stalled efforts to push MOOCs through the institutional membrane that surrounds higher-education credentialing have cast doubt on whether large-scale free courses will end up disrupting anything.” Steve Kolowich</a:t>
            </a:r>
          </a:p>
          <a:p>
            <a:pPr lvl="1"/>
            <a:r>
              <a:rPr lang="en-CA" dirty="0"/>
              <a:t>“The reality of online learning… a substantial increase even in years of financial pressures on enrollments.”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7568" y="6309320"/>
            <a:ext cx="80283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kern="0" dirty="0">
                <a:solidFill>
                  <a:sysClr val="windowText" lastClr="000000"/>
                </a:solidFill>
              </a:rPr>
              <a:t>Jim Farmer, 2013, MOOCs: A Disruptive Innovation or Not? </a:t>
            </a:r>
            <a:r>
              <a:rPr lang="en-CA" sz="1100" kern="0" dirty="0">
                <a:solidFill>
                  <a:sysClr val="windowText" lastClr="000000"/>
                </a:solidFill>
                <a:hlinkClick r:id="rId2"/>
              </a:rPr>
              <a:t>http://mfeldstein.com/moocs-a-disruptive-innovation-or-not/</a:t>
            </a:r>
            <a:r>
              <a:rPr lang="en-CA" sz="1100" kern="0" dirty="0">
                <a:solidFill>
                  <a:sysClr val="windowText" lastClr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8076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Counts as Innovation?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91641"/>
            <a:ext cx="7745730" cy="4366259"/>
          </a:xfrm>
        </p:spPr>
        <p:txBody>
          <a:bodyPr>
            <a:normAutofit fontScale="92500"/>
          </a:bodyPr>
          <a:lstStyle/>
          <a:p>
            <a:r>
              <a:rPr lang="en-CA" sz="3600" dirty="0"/>
              <a:t>It depends on how the world sees you</a:t>
            </a:r>
          </a:p>
          <a:p>
            <a:pPr lvl="1"/>
            <a:r>
              <a:rPr lang="en-CA" sz="3200" dirty="0"/>
              <a:t>Is there ‘</a:t>
            </a:r>
            <a:r>
              <a:rPr lang="en-CA" sz="3200" dirty="0">
                <a:solidFill>
                  <a:srgbClr val="FF0000"/>
                </a:solidFill>
              </a:rPr>
              <a:t>demand</a:t>
            </a:r>
            <a:r>
              <a:rPr lang="en-CA" sz="3200" dirty="0"/>
              <a:t>’ for the new thing (</a:t>
            </a:r>
            <a:r>
              <a:rPr lang="en-CA" sz="3200" dirty="0" err="1"/>
              <a:t>eg</a:t>
            </a:r>
            <a:r>
              <a:rPr lang="en-CA" sz="3200" dirty="0"/>
              <a:t>., a market, buyers, users)</a:t>
            </a:r>
          </a:p>
          <a:p>
            <a:pPr lvl="1"/>
            <a:r>
              <a:rPr lang="en-CA" sz="3200" dirty="0"/>
              <a:t>Is there a ‘</a:t>
            </a:r>
            <a:r>
              <a:rPr lang="en-CA" sz="3200" dirty="0">
                <a:solidFill>
                  <a:srgbClr val="FF0000"/>
                </a:solidFill>
              </a:rPr>
              <a:t>business </a:t>
            </a:r>
            <a:r>
              <a:rPr lang="en-CA" sz="3200" dirty="0"/>
              <a:t>case’ for it? (Cost/value model)</a:t>
            </a:r>
          </a:p>
          <a:p>
            <a:pPr lvl="1"/>
            <a:r>
              <a:rPr lang="en-CA" sz="3200" dirty="0"/>
              <a:t>Is there a ‘</a:t>
            </a:r>
            <a:r>
              <a:rPr lang="en-CA" sz="3200" dirty="0">
                <a:solidFill>
                  <a:srgbClr val="FF0000"/>
                </a:solidFill>
              </a:rPr>
              <a:t>benefit</a:t>
            </a:r>
            <a:r>
              <a:rPr lang="en-CA" sz="3200" dirty="0"/>
              <a:t>’ for the customer (greater income, lower cost, amusement)?</a:t>
            </a:r>
          </a:p>
          <a:p>
            <a:r>
              <a:rPr lang="en-CA" sz="3600" dirty="0"/>
              <a:t>What happens when these change?</a:t>
            </a:r>
          </a:p>
        </p:txBody>
      </p:sp>
    </p:spTree>
    <p:extLst>
      <p:ext uri="{BB962C8B-B14F-4D97-AF65-F5344CB8AC3E}">
        <p14:creationId xmlns:p14="http://schemas.microsoft.com/office/powerpoint/2010/main" val="974821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Who Speaks for Us?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Who defines innovation?</a:t>
            </a:r>
          </a:p>
          <a:p>
            <a:r>
              <a:rPr lang="en-CA" dirty="0"/>
              <a:t>Who defines student success?</a:t>
            </a:r>
          </a:p>
        </p:txBody>
      </p:sp>
      <p:sp>
        <p:nvSpPr>
          <p:cNvPr id="6" name="Rectangle 5"/>
          <p:cNvSpPr/>
          <p:nvPr/>
        </p:nvSpPr>
        <p:spPr>
          <a:xfrm>
            <a:off x="2207568" y="6158408"/>
            <a:ext cx="70385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kern="0" dirty="0">
                <a:solidFill>
                  <a:sysClr val="windowText" lastClr="000000"/>
                </a:solidFill>
              </a:rPr>
              <a:t>George </a:t>
            </a:r>
            <a:r>
              <a:rPr lang="en-CA" sz="1100" kern="0" dirty="0" err="1">
                <a:solidFill>
                  <a:sysClr val="windowText" lastClr="000000"/>
                </a:solidFill>
              </a:rPr>
              <a:t>Couros</a:t>
            </a:r>
            <a:r>
              <a:rPr lang="en-CA" sz="1100" kern="0" dirty="0">
                <a:solidFill>
                  <a:sysClr val="windowText" lastClr="000000"/>
                </a:solidFill>
              </a:rPr>
              <a:t>. 2016. Who is Defining Student Success? </a:t>
            </a:r>
            <a:r>
              <a:rPr lang="en-CA" sz="1100" kern="0" dirty="0">
                <a:solidFill>
                  <a:sysClr val="windowText" lastClr="000000"/>
                </a:solidFill>
                <a:hlinkClick r:id="rId2"/>
              </a:rPr>
              <a:t>http://connectedprincipals.com/archives/12581</a:t>
            </a:r>
            <a:r>
              <a:rPr lang="en-CA" sz="1100" kern="0" dirty="0">
                <a:solidFill>
                  <a:sysClr val="windowText" lastClr="000000"/>
                </a:solidFill>
              </a:rPr>
              <a:t>   </a:t>
            </a:r>
          </a:p>
        </p:txBody>
      </p:sp>
      <p:pic>
        <p:nvPicPr>
          <p:cNvPr id="12290" name="Picture 2" descr="https://farm3.staticflickr.com/2950/15470226881_8e02f5eae1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2777800"/>
            <a:ext cx="5102796" cy="337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farm4.staticflickr.com/3948/15495883892_5429f76b25_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010" y="2777800"/>
            <a:ext cx="2255390" cy="337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400256" y="6167642"/>
            <a:ext cx="194421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kern="0" dirty="0">
                <a:solidFill>
                  <a:schemeClr val="accent3">
                    <a:lumMod val="75000"/>
                  </a:schemeClr>
                </a:solidFill>
              </a:rPr>
              <a:t>Curitiba, Brazil, 2015</a:t>
            </a:r>
          </a:p>
        </p:txBody>
      </p:sp>
    </p:spTree>
    <p:extLst>
      <p:ext uri="{BB962C8B-B14F-4D97-AF65-F5344CB8AC3E}">
        <p14:creationId xmlns:p14="http://schemas.microsoft.com/office/powerpoint/2010/main" val="1029473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CA" sz="6000" b="1" dirty="0">
                <a:solidFill>
                  <a:schemeClr val="bg1"/>
                </a:solidFill>
              </a:rPr>
              <a:t>2. Innovations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3944"/>
            <a:ext cx="8619744" cy="527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43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3267" y="4654806"/>
            <a:ext cx="107403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decision engines </a:t>
            </a:r>
            <a:r>
              <a:rPr lang="en-CA" sz="2400" dirty="0">
                <a:ea typeface="Times New Roman" panose="02020603050405020304" pitchFamily="18" charset="0"/>
              </a:rPr>
              <a:t>- these are expert systems that are based on rule-driven strategies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pattern recognition </a:t>
            </a:r>
            <a:r>
              <a:rPr lang="en-CA" sz="2400" dirty="0">
                <a:ea typeface="Times New Roman" panose="02020603050405020304" pitchFamily="18" charset="0"/>
              </a:rPr>
              <a:t>- perceptual systems that identify patterns from partial or disorganized data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cluster detection </a:t>
            </a:r>
            <a:r>
              <a:rPr lang="en-CA" sz="2400" dirty="0">
                <a:ea typeface="Times New Roman" panose="02020603050405020304" pitchFamily="18" charset="0"/>
              </a:rPr>
              <a:t>- detecting nearest neighbours and categories of things</a:t>
            </a:r>
          </a:p>
        </p:txBody>
      </p:sp>
      <p:pic>
        <p:nvPicPr>
          <p:cNvPr id="5" name="Picture 2" descr="File:gradingfrom-learning-analytics-e-rubric-criterion-enrichment-explain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70" y="1538417"/>
            <a:ext cx="7227663" cy="29956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CA" dirty="0"/>
              <a:t>Machine learning and AI?</a:t>
            </a:r>
          </a:p>
        </p:txBody>
      </p:sp>
    </p:spTree>
    <p:extLst>
      <p:ext uri="{BB962C8B-B14F-4D97-AF65-F5344CB8AC3E}">
        <p14:creationId xmlns:p14="http://schemas.microsoft.com/office/powerpoint/2010/main" val="744608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14727" y="4791966"/>
            <a:ext cx="107403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3200" dirty="0">
                <a:solidFill>
                  <a:srgbClr val="FF0000"/>
                </a:solidFill>
                <a:ea typeface="Times New Roman" panose="02020603050405020304" pitchFamily="18" charset="0"/>
              </a:rPr>
              <a:t>Rules-Based Events</a:t>
            </a:r>
            <a:r>
              <a:rPr lang="en-CA" sz="3200" dirty="0">
                <a:ea typeface="Times New Roman" panose="02020603050405020304" pitchFamily="18" charset="0"/>
              </a:rPr>
              <a:t> (like notifications)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3200" dirty="0">
                <a:solidFill>
                  <a:srgbClr val="FF0000"/>
                </a:solidFill>
                <a:ea typeface="Times New Roman" panose="02020603050405020304" pitchFamily="18" charset="0"/>
              </a:rPr>
              <a:t>User Models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3200" dirty="0">
                <a:solidFill>
                  <a:srgbClr val="FF0000"/>
                </a:solidFill>
                <a:ea typeface="Times New Roman" panose="02020603050405020304" pitchFamily="18" charset="0"/>
              </a:rPr>
              <a:t>Adaptive</a:t>
            </a:r>
            <a:r>
              <a:rPr lang="en-CA" sz="3200" dirty="0">
                <a:ea typeface="Times New Roman" panose="02020603050405020304" pitchFamily="18" charset="0"/>
              </a:rPr>
              <a:t> Learning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967" y="1760220"/>
            <a:ext cx="6393131" cy="316048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CA" dirty="0"/>
              <a:t>Personalization</a:t>
            </a:r>
          </a:p>
        </p:txBody>
      </p:sp>
    </p:spTree>
    <p:extLst>
      <p:ext uri="{BB962C8B-B14F-4D97-AF65-F5344CB8AC3E}">
        <p14:creationId xmlns:p14="http://schemas.microsoft.com/office/powerpoint/2010/main" val="897519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7547" y="4860546"/>
            <a:ext cx="1074039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3600" dirty="0">
                <a:ea typeface="Times New Roman" panose="02020603050405020304" pitchFamily="18" charset="0"/>
              </a:rPr>
              <a:t>Performance Support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3600" dirty="0"/>
              <a:t>The future of learning isn’t the mobile phone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3600" dirty="0"/>
              <a:t>It’s in the </a:t>
            </a:r>
            <a:r>
              <a:rPr lang="en-CA" sz="3600" i="1" dirty="0"/>
              <a:t>integrated</a:t>
            </a:r>
            <a:r>
              <a:rPr lang="en-CA" sz="3600" dirty="0"/>
              <a:t> performance support system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>
              <a:ea typeface="Times New Roman" panose="02020603050405020304" pitchFamily="18" charset="0"/>
            </a:endParaRPr>
          </a:p>
        </p:txBody>
      </p:sp>
      <p:pic>
        <p:nvPicPr>
          <p:cNvPr id="5" name="Picture 2" descr="https://fortunedotcom.files.wordpress.com/2014/05/140525193150-babolat-play-pure-drive-tennis-racquet-620xa.jpg?quality=80&amp;w=550&amp;h=348&amp;crop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92" y="1545846"/>
            <a:ext cx="523875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CA" dirty="0"/>
              <a:t>Handheld Learning</a:t>
            </a:r>
          </a:p>
        </p:txBody>
      </p:sp>
    </p:spTree>
    <p:extLst>
      <p:ext uri="{BB962C8B-B14F-4D97-AF65-F5344CB8AC3E}">
        <p14:creationId xmlns:p14="http://schemas.microsoft.com/office/powerpoint/2010/main" val="3744393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94" y="4997706"/>
            <a:ext cx="107403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Times New Roman" panose="02020603050405020304" pitchFamily="18" charset="0"/>
              </a:rPr>
              <a:t>Belshaw: </a:t>
            </a:r>
            <a:r>
              <a:rPr lang="en-CA" sz="2400" dirty="0">
                <a:solidFill>
                  <a:srgbClr val="666666"/>
                </a:solidFill>
                <a:latin typeface="Ubuntu"/>
              </a:rPr>
              <a:t>we could prove beyond reasonable doubt that the person receiving badge Y is the same person who created evidence X.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666666"/>
                </a:solidFill>
                <a:latin typeface="Ubuntu"/>
              </a:rPr>
              <a:t>Sony plans to launch a testing platform powered by </a:t>
            </a:r>
            <a:r>
              <a:rPr lang="en-CA" sz="2400" dirty="0" err="1">
                <a:solidFill>
                  <a:srgbClr val="666666"/>
                </a:solidFill>
                <a:latin typeface="Ubuntu"/>
              </a:rPr>
              <a:t>blockchain</a:t>
            </a:r>
            <a:r>
              <a:rPr lang="en-CA" sz="2400" dirty="0">
                <a:solidFill>
                  <a:srgbClr val="666666"/>
                </a:solidFill>
                <a:latin typeface="Ubuntu"/>
              </a:rPr>
              <a:t> and that IBM plans to offer '</a:t>
            </a:r>
            <a:r>
              <a:rPr lang="en-CA" sz="2400" dirty="0" err="1">
                <a:solidFill>
                  <a:srgbClr val="666666"/>
                </a:solidFill>
                <a:latin typeface="Ubuntu"/>
              </a:rPr>
              <a:t>blockchain</a:t>
            </a:r>
            <a:r>
              <a:rPr lang="en-CA" sz="2400" dirty="0">
                <a:solidFill>
                  <a:srgbClr val="666666"/>
                </a:solidFill>
                <a:latin typeface="Ubuntu"/>
              </a:rPr>
              <a:t>-as-a-service,'"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>
              <a:solidFill>
                <a:srgbClr val="666666"/>
              </a:solidFill>
              <a:latin typeface="Ubuntu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>
              <a:ea typeface="Times New Roman" panose="02020603050405020304" pitchFamily="18" charset="0"/>
            </a:endParaRPr>
          </a:p>
        </p:txBody>
      </p:sp>
      <p:pic>
        <p:nvPicPr>
          <p:cNvPr id="6" name="Picture 2" descr="files/images/750px-Cryptographic_Hash_Functio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727" y="1703494"/>
            <a:ext cx="4427794" cy="320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he Badge and the Blockch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414" y="1703495"/>
            <a:ext cx="3820563" cy="320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CA" dirty="0"/>
              <a:t>Badges and </a:t>
            </a:r>
            <a:r>
              <a:rPr lang="en-CA" dirty="0" err="1"/>
              <a:t>Blockchain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83782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707" y="1842815"/>
            <a:ext cx="5997893" cy="33610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780" y="3125947"/>
            <a:ext cx="5366070" cy="333182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CA" dirty="0"/>
              <a:t>Competency and Skills System (CASS)</a:t>
            </a:r>
          </a:p>
        </p:txBody>
      </p:sp>
    </p:spTree>
    <p:extLst>
      <p:ext uri="{BB962C8B-B14F-4D97-AF65-F5344CB8AC3E}">
        <p14:creationId xmlns:p14="http://schemas.microsoft.com/office/powerpoint/2010/main" val="3160650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7547" y="4494786"/>
            <a:ext cx="1074039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Times New Roman" panose="02020603050405020304" pitchFamily="18" charset="0"/>
              </a:rPr>
              <a:t>‘Gamification’ – adds game elements to learning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Times New Roman" panose="02020603050405020304" pitchFamily="18" charset="0"/>
              </a:rPr>
              <a:t>‘Serious Games’ – employs a game to facilitate learning</a:t>
            </a:r>
          </a:p>
          <a:p>
            <a:pPr lvl="2"/>
            <a:r>
              <a:rPr lang="en-CA" sz="2400" dirty="0"/>
              <a:t>What happens when companies know the state of all your devices?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Times New Roman" panose="02020603050405020304" pitchFamily="18" charset="0"/>
              </a:rPr>
              <a:t>Learning Tools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400" dirty="0">
                <a:ea typeface="Times New Roman" panose="02020603050405020304" pitchFamily="18" charset="0"/>
              </a:rPr>
              <a:t>LTI Producer – provides features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400" dirty="0">
                <a:ea typeface="Times New Roman" panose="02020603050405020304" pitchFamily="18" charset="0"/>
              </a:rPr>
              <a:t>LTI Consumer – connects to features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>
              <a:solidFill>
                <a:srgbClr val="666666"/>
              </a:solidFill>
              <a:latin typeface="Ubuntu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>
              <a:ea typeface="Times New Roman" panose="02020603050405020304" pitchFamily="18" charset="0"/>
            </a:endParaRPr>
          </a:p>
        </p:txBody>
      </p:sp>
      <p:pic>
        <p:nvPicPr>
          <p:cNvPr id="8" name="Picture 2" descr="Some motorists, hoping for insurance savings, are opting to install telematic devices that are able to record the number of kilometres driven annually, the number of times a driver brakes hard or accelerates quickly and the time of day that a car is driven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82" y="1395858"/>
            <a:ext cx="5505258" cy="309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www.imsglobal.org/sites/default/files/lti/blti/bltiv1p0/images/ltiBLTIimgv1p0image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725" y="1395858"/>
            <a:ext cx="6005860" cy="347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CA" dirty="0"/>
              <a:t>Games, Sims and Virtual Reality</a:t>
            </a:r>
          </a:p>
        </p:txBody>
      </p:sp>
    </p:spTree>
    <p:extLst>
      <p:ext uri="{BB962C8B-B14F-4D97-AF65-F5344CB8AC3E}">
        <p14:creationId xmlns:p14="http://schemas.microsoft.com/office/powerpoint/2010/main" val="2403883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6000" b="1" dirty="0">
                <a:solidFill>
                  <a:schemeClr val="bg1"/>
                </a:solidFill>
              </a:rPr>
              <a:t>1. Innovation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8832304" y="6381459"/>
            <a:ext cx="122413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kern="0" dirty="0">
                <a:solidFill>
                  <a:schemeClr val="accent3">
                    <a:lumMod val="75000"/>
                  </a:schemeClr>
                </a:solidFill>
              </a:rPr>
              <a:t>Chiang Mai, Thailand, 2016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12192000" cy="61600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72789" y="3244334"/>
            <a:ext cx="1446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dirty="0"/>
              <a:t>1. Innovation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79892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jarche.com/wp-content/uploads/2014/03/cooperation-and-collabor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462" y="1168657"/>
            <a:ext cx="5817870" cy="436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3267" y="4540506"/>
            <a:ext cx="10740390" cy="3307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3200" dirty="0">
                <a:solidFill>
                  <a:schemeClr val="accent2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</a:t>
            </a:r>
            <a:endParaRPr lang="en-CA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Times New Roman" panose="02020603050405020304" pitchFamily="18" charset="0"/>
              </a:rPr>
              <a:t>Communication is and will be everywhere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Times New Roman" panose="02020603050405020304" pitchFamily="18" charset="0"/>
              </a:rPr>
              <a:t>But the future lies in cooperation, not collaboration</a:t>
            </a:r>
          </a:p>
          <a:p>
            <a:r>
              <a:rPr lang="en-CA" sz="2400" dirty="0"/>
              <a:t>What happens when companies know the state of all your devices?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>
              <a:solidFill>
                <a:srgbClr val="666666"/>
              </a:solidFill>
              <a:latin typeface="Ubuntu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>
              <a:ea typeface="Times New Roman" panose="02020603050405020304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CA" dirty="0"/>
              <a:t>Translation and Collaborative Technology</a:t>
            </a:r>
          </a:p>
        </p:txBody>
      </p:sp>
    </p:spTree>
    <p:extLst>
      <p:ext uri="{BB962C8B-B14F-4D97-AF65-F5344CB8AC3E}">
        <p14:creationId xmlns:p14="http://schemas.microsoft.com/office/powerpoint/2010/main" val="3416420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76" y="998728"/>
            <a:ext cx="9460992" cy="630732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CA" sz="6000" b="1" dirty="0">
                <a:solidFill>
                  <a:schemeClr val="bg1"/>
                </a:solidFill>
              </a:rPr>
              <a:t>3. Transformation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9351264" y="5120640"/>
            <a:ext cx="1146048" cy="1737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/>
          <p:cNvSpPr/>
          <p:nvPr/>
        </p:nvSpPr>
        <p:spPr>
          <a:xfrm>
            <a:off x="609600" y="5242560"/>
            <a:ext cx="1353312" cy="1463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5821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274638"/>
            <a:ext cx="8568952" cy="1143000"/>
          </a:xfrm>
        </p:spPr>
        <p:txBody>
          <a:bodyPr>
            <a:normAutofit/>
          </a:bodyPr>
          <a:lstStyle/>
          <a:p>
            <a:r>
              <a:rPr lang="en-CA" dirty="0"/>
              <a:t>What are Research &amp; Development?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4077073"/>
            <a:ext cx="8229600" cy="2049091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Science as a "combination of evaluating evidence, coordinating evidence and models, and arriving at evidence-based judgments that are communicated through argumentation."</a:t>
            </a:r>
          </a:p>
        </p:txBody>
      </p:sp>
      <p:sp>
        <p:nvSpPr>
          <p:cNvPr id="5" name="Rectangle 4"/>
          <p:cNvSpPr/>
          <p:nvPr/>
        </p:nvSpPr>
        <p:spPr>
          <a:xfrm>
            <a:off x="2063552" y="6165305"/>
            <a:ext cx="67504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kern="0" dirty="0">
                <a:solidFill>
                  <a:sysClr val="windowText" lastClr="000000"/>
                </a:solidFill>
              </a:rPr>
              <a:t>Ronald W. Rinehart, et.al. 2016. Critical Design Decisions for Successful Model-Based Inquiry in Science Classrooms. </a:t>
            </a:r>
            <a:r>
              <a:rPr lang="en-CA" sz="1100" kern="0" dirty="0">
                <a:solidFill>
                  <a:sysClr val="windowText" lastClr="000000"/>
                </a:solidFill>
                <a:hlinkClick r:id="rId2"/>
              </a:rPr>
              <a:t>https://scholarworks.iu.edu/journals/index.php/ijdl/article/view/20137/28269</a:t>
            </a:r>
            <a:r>
              <a:rPr lang="en-CA" sz="1100" kern="0" dirty="0">
                <a:solidFill>
                  <a:sysClr val="windowText" lastClr="000000"/>
                </a:solidFill>
              </a:rPr>
              <a:t>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1207314"/>
            <a:ext cx="6391821" cy="2842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455373" y="3775829"/>
            <a:ext cx="194421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kern="0" dirty="0">
                <a:solidFill>
                  <a:schemeClr val="accent3">
                    <a:lumMod val="75000"/>
                  </a:schemeClr>
                </a:solidFill>
              </a:rPr>
              <a:t>Riyadh, Saudi Arabia, 2015</a:t>
            </a:r>
          </a:p>
        </p:txBody>
      </p:sp>
    </p:spTree>
    <p:extLst>
      <p:ext uri="{BB962C8B-B14F-4D97-AF65-F5344CB8AC3E}">
        <p14:creationId xmlns:p14="http://schemas.microsoft.com/office/powerpoint/2010/main" val="29407307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Stages of Innovation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5445225"/>
            <a:ext cx="8229600" cy="680939"/>
          </a:xfrm>
        </p:spPr>
        <p:txBody>
          <a:bodyPr/>
          <a:lstStyle/>
          <a:p>
            <a:r>
              <a:rPr lang="en-CA" dirty="0"/>
              <a:t>Does selling really come after making?</a:t>
            </a:r>
          </a:p>
        </p:txBody>
      </p:sp>
      <p:pic>
        <p:nvPicPr>
          <p:cNvPr id="1026" name="Picture 2" descr="http://www.sdmanufacturing.com/media/SDManufacturingcom/photos/6%20stages%20of%20commercializ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1628800"/>
            <a:ext cx="7200800" cy="397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63552" y="6381328"/>
            <a:ext cx="71105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kern="0" dirty="0">
                <a:solidFill>
                  <a:sysClr val="windowText" lastClr="000000"/>
                </a:solidFill>
              </a:rPr>
              <a:t>Image: SD Manufacturing,  </a:t>
            </a:r>
            <a:r>
              <a:rPr lang="en-CA" sz="1100" kern="0" dirty="0">
                <a:solidFill>
                  <a:sysClr val="windowText" lastClr="000000"/>
                </a:solidFill>
                <a:hlinkClick r:id="rId3"/>
              </a:rPr>
              <a:t>http://www.sdmanufacturing.com/services/innovation/</a:t>
            </a:r>
            <a:r>
              <a:rPr lang="en-CA" sz="1100" kern="0" dirty="0">
                <a:solidFill>
                  <a:sysClr val="windowText" lastClr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76538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Technology Readiness Levels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3034680" cy="4525963"/>
          </a:xfrm>
        </p:spPr>
        <p:txBody>
          <a:bodyPr/>
          <a:lstStyle/>
          <a:p>
            <a:r>
              <a:rPr lang="en-CA" dirty="0"/>
              <a:t>From concept to prototype to qualification to proof…</a:t>
            </a:r>
          </a:p>
        </p:txBody>
      </p:sp>
      <p:pic>
        <p:nvPicPr>
          <p:cNvPr id="2050" name="Picture 2" descr="https://www.nasa.gov/sites/default/files/tr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2" y="1603760"/>
            <a:ext cx="4392488" cy="484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51584" y="6452075"/>
            <a:ext cx="797463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kern="0" dirty="0">
                <a:solidFill>
                  <a:sysClr val="windowText" lastClr="000000"/>
                </a:solidFill>
              </a:rPr>
              <a:t>Image: NASA </a:t>
            </a:r>
            <a:r>
              <a:rPr lang="en-CA" sz="1100" kern="0" dirty="0">
                <a:solidFill>
                  <a:sysClr val="windowText" lastClr="000000"/>
                </a:solidFill>
                <a:hlinkClick r:id="rId3"/>
              </a:rPr>
              <a:t>https://www.nasa.gov/directorates/heo/scan/engineering/technology/txt_accordion1.html</a:t>
            </a:r>
            <a:r>
              <a:rPr lang="en-CA" sz="1100" kern="0" dirty="0">
                <a:solidFill>
                  <a:sysClr val="windowText" lastClr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42759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Beyond Innovation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461247" y="1804154"/>
            <a:ext cx="2519124" cy="156966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CA" sz="3200" dirty="0">
                <a:solidFill>
                  <a:schemeClr val="accent3">
                    <a:lumMod val="50000"/>
                  </a:schemeClr>
                </a:solidFill>
              </a:rPr>
              <a:t>Idea</a:t>
            </a:r>
            <a:r>
              <a:rPr lang="en-CA" sz="3200" dirty="0"/>
              <a:t> + </a:t>
            </a:r>
            <a:r>
              <a:rPr lang="en-CA" sz="3200" dirty="0">
                <a:solidFill>
                  <a:schemeClr val="accent5">
                    <a:lumMod val="50000"/>
                  </a:schemeClr>
                </a:solidFill>
              </a:rPr>
              <a:t>Execution</a:t>
            </a:r>
            <a:r>
              <a:rPr lang="en-CA" sz="3200" dirty="0"/>
              <a:t> + </a:t>
            </a:r>
            <a:r>
              <a:rPr lang="en-CA" sz="3200" dirty="0">
                <a:solidFill>
                  <a:schemeClr val="accent6">
                    <a:lumMod val="50000"/>
                  </a:schemeClr>
                </a:solidFill>
              </a:rPr>
              <a:t>Benefit</a:t>
            </a:r>
          </a:p>
        </p:txBody>
      </p:sp>
      <p:sp>
        <p:nvSpPr>
          <p:cNvPr id="6" name="Rectangle 5"/>
          <p:cNvSpPr/>
          <p:nvPr/>
        </p:nvSpPr>
        <p:spPr>
          <a:xfrm>
            <a:off x="8152949" y="2235041"/>
            <a:ext cx="24159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4000" dirty="0">
                <a:solidFill>
                  <a:schemeClr val="accent3">
                    <a:lumMod val="50000"/>
                  </a:schemeClr>
                </a:solidFill>
              </a:rPr>
              <a:t>Innovation</a:t>
            </a:r>
            <a:endParaRPr lang="en-CA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0782" y="2050375"/>
            <a:ext cx="183210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3200" dirty="0">
                <a:solidFill>
                  <a:srgbClr val="00B050"/>
                </a:solidFill>
              </a:rPr>
              <a:t>Drivers</a:t>
            </a:r>
          </a:p>
          <a:p>
            <a:r>
              <a:rPr lang="en-CA" sz="3200" dirty="0">
                <a:solidFill>
                  <a:srgbClr val="00B050"/>
                </a:solidFill>
              </a:rPr>
              <a:t>Attractors</a:t>
            </a:r>
            <a:endParaRPr lang="en-CA" dirty="0">
              <a:solidFill>
                <a:srgbClr val="00B050"/>
              </a:solidFill>
            </a:endParaRPr>
          </a:p>
        </p:txBody>
      </p:sp>
      <p:sp>
        <p:nvSpPr>
          <p:cNvPr id="9" name="Explosion 1 8"/>
          <p:cNvSpPr/>
          <p:nvPr/>
        </p:nvSpPr>
        <p:spPr>
          <a:xfrm>
            <a:off x="609600" y="1140064"/>
            <a:ext cx="1462484" cy="941665"/>
          </a:xfrm>
          <a:prstGeom prst="irregularSeal1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>
                <a:solidFill>
                  <a:schemeClr val="accent3">
                    <a:lumMod val="50000"/>
                  </a:schemeClr>
                </a:solidFill>
              </a:rPr>
              <a:t>New</a:t>
            </a:r>
            <a:endParaRPr lang="en-CA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0910" y="2235041"/>
            <a:ext cx="75438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A" sz="4400" b="1" dirty="0">
                <a:solidFill>
                  <a:srgbClr val="FFC000"/>
                </a:solidFill>
              </a:rPr>
              <a:t>=</a:t>
            </a:r>
            <a:endParaRPr lang="en-CA" sz="2000" b="1" dirty="0">
              <a:solidFill>
                <a:srgbClr val="FFC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306227" y="2588984"/>
            <a:ext cx="715863" cy="1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xplosion 1 13"/>
          <p:cNvSpPr/>
          <p:nvPr/>
        </p:nvSpPr>
        <p:spPr>
          <a:xfrm>
            <a:off x="609600" y="3967084"/>
            <a:ext cx="1462484" cy="1050686"/>
          </a:xfrm>
          <a:prstGeom prst="irregularSeal1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>
                <a:solidFill>
                  <a:schemeClr val="accent3">
                    <a:lumMod val="50000"/>
                  </a:schemeClr>
                </a:solidFill>
              </a:rPr>
              <a:t>New</a:t>
            </a:r>
            <a:endParaRPr lang="en-CA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96187" y="4431694"/>
            <a:ext cx="13849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3200" dirty="0">
                <a:solidFill>
                  <a:schemeClr val="accent6">
                    <a:lumMod val="50000"/>
                  </a:schemeClr>
                </a:solidFill>
              </a:rPr>
              <a:t>Benefit</a:t>
            </a:r>
            <a:endParaRPr lang="en-CA" sz="32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072084" y="3377802"/>
            <a:ext cx="248206" cy="725568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280910" y="4492427"/>
            <a:ext cx="75438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A" sz="4400" b="1" dirty="0">
                <a:solidFill>
                  <a:srgbClr val="FFC000"/>
                </a:solidFill>
              </a:rPr>
              <a:t>=</a:t>
            </a:r>
            <a:endParaRPr lang="en-CA" sz="2000" b="1" dirty="0">
              <a:solidFill>
                <a:srgbClr val="FFC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461247" y="4339362"/>
            <a:ext cx="21630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3600" dirty="0">
                <a:solidFill>
                  <a:schemeClr val="accent3">
                    <a:lumMod val="50000"/>
                  </a:schemeClr>
                </a:solidFill>
              </a:rPr>
              <a:t>Idea</a:t>
            </a:r>
            <a:r>
              <a:rPr lang="en-CA" sz="3600" dirty="0"/>
              <a:t> + </a:t>
            </a:r>
            <a:r>
              <a:rPr lang="en-CA" sz="3600" dirty="0">
                <a:solidFill>
                  <a:schemeClr val="accent5">
                    <a:lumMod val="50000"/>
                  </a:schemeClr>
                </a:solidFill>
              </a:rPr>
              <a:t>Execution</a:t>
            </a:r>
            <a:endParaRPr lang="en-CA" sz="3600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620690" y="5016469"/>
            <a:ext cx="715863" cy="1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8152949" y="4523204"/>
            <a:ext cx="33585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4000" dirty="0">
                <a:solidFill>
                  <a:schemeClr val="accent3">
                    <a:lumMod val="50000"/>
                  </a:schemeClr>
                </a:solidFill>
              </a:rPr>
              <a:t>Transformation</a:t>
            </a:r>
            <a:endParaRPr lang="en-CA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4590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is Transformation?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“In an organizational context, a process of profound and radical change that orients an organization in a </a:t>
            </a:r>
            <a:r>
              <a:rPr lang="en-CA" dirty="0">
                <a:solidFill>
                  <a:srgbClr val="FF0000"/>
                </a:solidFill>
              </a:rPr>
              <a:t>new direction </a:t>
            </a:r>
            <a:r>
              <a:rPr lang="en-CA" dirty="0"/>
              <a:t>and takes it to an entirely </a:t>
            </a:r>
            <a:r>
              <a:rPr lang="en-CA" dirty="0">
                <a:solidFill>
                  <a:srgbClr val="FF0000"/>
                </a:solidFill>
              </a:rPr>
              <a:t>different level </a:t>
            </a:r>
            <a:r>
              <a:rPr lang="en-CA" dirty="0"/>
              <a:t>of effectiveness.”</a:t>
            </a:r>
          </a:p>
          <a:p>
            <a:r>
              <a:rPr lang="en-CA" dirty="0"/>
              <a:t>“Transformation implies a </a:t>
            </a:r>
            <a:r>
              <a:rPr lang="en-CA" dirty="0">
                <a:solidFill>
                  <a:srgbClr val="FF0000"/>
                </a:solidFill>
              </a:rPr>
              <a:t>basic change of character </a:t>
            </a:r>
            <a:r>
              <a:rPr lang="en-CA" dirty="0"/>
              <a:t>and little or no resemblance with the past configuration or structure.”</a:t>
            </a:r>
            <a:br>
              <a:rPr lang="en-CA" dirty="0"/>
            </a:br>
            <a:br>
              <a:rPr lang="en-CA" dirty="0"/>
            </a:br>
            <a:endParaRPr lang="en-CA" dirty="0"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85459" y="6381328"/>
            <a:ext cx="67504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kern="0" dirty="0">
                <a:solidFill>
                  <a:sysClr val="windowText" lastClr="000000"/>
                </a:solidFill>
              </a:rPr>
              <a:t>Read more: </a:t>
            </a:r>
            <a:r>
              <a:rPr lang="en-CA" sz="1100" kern="0" dirty="0">
                <a:solidFill>
                  <a:sysClr val="windowText" lastClr="000000"/>
                </a:solidFill>
                <a:hlinkClick r:id="rId2"/>
              </a:rPr>
              <a:t>http://www.businessdictionary.com/definition/transformation.html</a:t>
            </a:r>
            <a:r>
              <a:rPr lang="en-CA" sz="1100" kern="0" dirty="0">
                <a:solidFill>
                  <a:sysClr val="windowText" lastClr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3062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ansform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1737396"/>
            <a:ext cx="3896432" cy="219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Microsoft’s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400" dirty="0"/>
              <a:t>Learning community</a:t>
            </a:r>
          </a:p>
          <a:p>
            <a:r>
              <a:rPr lang="en-CA" sz="2400" dirty="0"/>
              <a:t>Teacher capacity</a:t>
            </a:r>
          </a:p>
          <a:p>
            <a:r>
              <a:rPr lang="en-CA" sz="2400" dirty="0"/>
              <a:t>Efficient schools</a:t>
            </a:r>
          </a:p>
          <a:p>
            <a:r>
              <a:rPr lang="en-CA" sz="2400" dirty="0"/>
              <a:t>Personalization</a:t>
            </a:r>
          </a:p>
          <a:p>
            <a:r>
              <a:rPr lang="en-CA" sz="2400" dirty="0"/>
              <a:t>Physical learning environments</a:t>
            </a:r>
          </a:p>
          <a:p>
            <a:r>
              <a:rPr lang="en-CA" sz="2400" dirty="0"/>
              <a:t>Curriculum &amp; assessment</a:t>
            </a:r>
          </a:p>
          <a:p>
            <a:r>
              <a:rPr lang="en-CA" dirty="0"/>
              <a:t>Is this really transformation?</a:t>
            </a:r>
          </a:p>
          <a:p>
            <a:r>
              <a:rPr lang="en-CA" dirty="0"/>
              <a:t>Are these things we really want?</a:t>
            </a:r>
          </a:p>
        </p:txBody>
      </p:sp>
      <p:sp>
        <p:nvSpPr>
          <p:cNvPr id="4" name="Rectangle 3"/>
          <p:cNvSpPr/>
          <p:nvPr/>
        </p:nvSpPr>
        <p:spPr>
          <a:xfrm>
            <a:off x="2046822" y="5994072"/>
            <a:ext cx="734481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kern="0" dirty="0">
                <a:solidFill>
                  <a:sysClr val="windowText" lastClr="000000"/>
                </a:solidFill>
              </a:rPr>
              <a:t>Microsoft, 2015. Education Transformation Toolkit.  </a:t>
            </a:r>
            <a:r>
              <a:rPr lang="en-CA" sz="1100" kern="0" dirty="0">
                <a:solidFill>
                  <a:sysClr val="windowText" lastClr="000000"/>
                </a:solidFill>
                <a:hlinkClick r:id="rId3"/>
              </a:rPr>
              <a:t>http://www.is-toolkit.com/education_transformation.html</a:t>
            </a:r>
            <a:r>
              <a:rPr lang="en-CA" sz="1100" kern="0" dirty="0">
                <a:solidFill>
                  <a:sysClr val="windowText" lastClr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0534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Questions to 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What will new technology enable?</a:t>
            </a:r>
          </a:p>
          <a:p>
            <a:r>
              <a:rPr lang="en-CA" dirty="0"/>
              <a:t>How will our wants and needs change?</a:t>
            </a:r>
          </a:p>
        </p:txBody>
      </p:sp>
      <p:sp>
        <p:nvSpPr>
          <p:cNvPr id="4" name="Isosceles Triangle 3"/>
          <p:cNvSpPr/>
          <p:nvPr/>
        </p:nvSpPr>
        <p:spPr>
          <a:xfrm>
            <a:off x="2135560" y="2780928"/>
            <a:ext cx="4968552" cy="3096344"/>
          </a:xfrm>
          <a:prstGeom prst="triangl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kern="0">
              <a:solidFill>
                <a:sysClr val="windowText" lastClr="00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603612" y="5301208"/>
            <a:ext cx="40324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071664" y="4725144"/>
            <a:ext cx="30963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503712" y="4181899"/>
            <a:ext cx="2232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977664" y="3573016"/>
            <a:ext cx="12843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619836" y="2996953"/>
            <a:ext cx="3060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kern="0" dirty="0">
                <a:solidFill>
                  <a:schemeClr val="accent6">
                    <a:lumMod val="75000"/>
                  </a:schemeClr>
                </a:solidFill>
              </a:rPr>
              <a:t>Self-Actualization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871865" y="3611018"/>
            <a:ext cx="3060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kern="0" dirty="0">
                <a:solidFill>
                  <a:schemeClr val="accent5">
                    <a:lumMod val="75000"/>
                  </a:schemeClr>
                </a:solidFill>
              </a:rPr>
              <a:t>Self-Esteem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59897" y="4181900"/>
            <a:ext cx="3060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kern="0" dirty="0">
                <a:solidFill>
                  <a:schemeClr val="accent4">
                    <a:lumMod val="75000"/>
                  </a:schemeClr>
                </a:solidFill>
              </a:rPr>
              <a:t>Belonging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519937" y="4797153"/>
            <a:ext cx="3060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kern="0" dirty="0">
                <a:solidFill>
                  <a:schemeClr val="accent2">
                    <a:lumMod val="75000"/>
                  </a:schemeClr>
                </a:solidFill>
              </a:rPr>
              <a:t>Safety and Security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51985" y="5373217"/>
            <a:ext cx="3060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kern="0" dirty="0">
                <a:solidFill>
                  <a:schemeClr val="accent1">
                    <a:lumMod val="75000"/>
                  </a:schemeClr>
                </a:solidFill>
              </a:rPr>
              <a:t>Physiological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991544" y="6212866"/>
            <a:ext cx="777686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kern="0" dirty="0">
                <a:solidFill>
                  <a:sysClr val="windowText" lastClr="000000"/>
                </a:solidFill>
              </a:rPr>
              <a:t>Maslow, A. 1943. Hierarchy of Needs: A Theory of Human Motivation. </a:t>
            </a:r>
            <a:r>
              <a:rPr lang="en-CA" sz="1100" kern="0" dirty="0">
                <a:solidFill>
                  <a:sysClr val="windowText" lastClr="000000"/>
                </a:solidFill>
                <a:hlinkClick r:id="rId2"/>
              </a:rPr>
              <a:t>http://psychclassics.yorku.ca/Maslow/motivation.htm</a:t>
            </a:r>
            <a:r>
              <a:rPr lang="en-CA" sz="1100" kern="0" dirty="0">
                <a:solidFill>
                  <a:sysClr val="windowText" lastClr="000000"/>
                </a:solidFill>
              </a:rPr>
              <a:t>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791744" y="5293841"/>
            <a:ext cx="2736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600" kern="0" dirty="0" err="1">
                <a:solidFill>
                  <a:srgbClr val="C00000"/>
                </a:solidFill>
                <a:latin typeface="Mistral" panose="03090702030407020403" pitchFamily="66" charset="0"/>
              </a:rPr>
              <a:t>WiFi</a:t>
            </a:r>
            <a:endParaRPr lang="en-CA" sz="6600" kern="0" dirty="0">
              <a:solidFill>
                <a:srgbClr val="C00000"/>
              </a:solidFill>
              <a:latin typeface="Mistral" panose="03090702030407020403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23910" y="2996953"/>
            <a:ext cx="31584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Does Maslow speak for us?</a:t>
            </a:r>
          </a:p>
        </p:txBody>
      </p:sp>
    </p:spTree>
    <p:extLst>
      <p:ext uri="{BB962C8B-B14F-4D97-AF65-F5344CB8AC3E}">
        <p14:creationId xmlns:p14="http://schemas.microsoft.com/office/powerpoint/2010/main" val="946663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Transformation of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i="1" dirty="0"/>
              <a:t>Now </a:t>
            </a:r>
            <a:r>
              <a:rPr lang="en-CA" dirty="0"/>
              <a:t>we’re asking the right kind of question</a:t>
            </a:r>
          </a:p>
          <a:p>
            <a:r>
              <a:rPr lang="en-CA" dirty="0"/>
              <a:t>Look at how education has been </a:t>
            </a:r>
            <a:r>
              <a:rPr lang="en-CA" dirty="0">
                <a:solidFill>
                  <a:schemeClr val="accent3">
                    <a:lumMod val="75000"/>
                  </a:schemeClr>
                </a:solidFill>
              </a:rPr>
              <a:t>transformed through the years</a:t>
            </a:r>
            <a:r>
              <a:rPr lang="en-CA" dirty="0"/>
              <a:t> based on changing definitions of need:</a:t>
            </a:r>
          </a:p>
          <a:p>
            <a:pPr lvl="1"/>
            <a:r>
              <a:rPr lang="en-CA" sz="3200" dirty="0">
                <a:solidFill>
                  <a:srgbClr val="FF0000"/>
                </a:solidFill>
              </a:rPr>
              <a:t>past needs</a:t>
            </a:r>
            <a:r>
              <a:rPr lang="en-CA" sz="3200" dirty="0"/>
              <a:t>: storytelling </a:t>
            </a:r>
          </a:p>
          <a:p>
            <a:pPr lvl="1"/>
            <a:r>
              <a:rPr lang="en-CA" sz="3200" dirty="0">
                <a:solidFill>
                  <a:srgbClr val="FF0000"/>
                </a:solidFill>
              </a:rPr>
              <a:t>present needs</a:t>
            </a:r>
            <a:r>
              <a:rPr lang="en-CA" sz="3200" dirty="0"/>
              <a:t>: ‘apprenticeship’ (aka child labour)</a:t>
            </a:r>
          </a:p>
          <a:p>
            <a:pPr lvl="1"/>
            <a:r>
              <a:rPr lang="en-CA" sz="3200" dirty="0">
                <a:solidFill>
                  <a:srgbClr val="FF0000"/>
                </a:solidFill>
              </a:rPr>
              <a:t>future needs</a:t>
            </a:r>
            <a:r>
              <a:rPr lang="en-CA" sz="3200" dirty="0"/>
              <a:t>: preparing for the factory</a:t>
            </a:r>
          </a:p>
          <a:p>
            <a:pPr lvl="1"/>
            <a:r>
              <a:rPr lang="en-CA" sz="3200" dirty="0">
                <a:solidFill>
                  <a:srgbClr val="FF0000"/>
                </a:solidFill>
              </a:rPr>
              <a:t>potential needs</a:t>
            </a:r>
            <a:r>
              <a:rPr lang="en-CA" sz="3200" dirty="0"/>
              <a:t>: the route to academia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82909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is Innovation?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3600" dirty="0">
                <a:solidFill>
                  <a:schemeClr val="accent3">
                    <a:lumMod val="50000"/>
                  </a:schemeClr>
                </a:solidFill>
              </a:rPr>
              <a:t>Idea</a:t>
            </a:r>
            <a:r>
              <a:rPr lang="en-CA" sz="3600" dirty="0"/>
              <a:t> + </a:t>
            </a:r>
            <a:r>
              <a:rPr lang="en-CA" sz="3600" dirty="0">
                <a:solidFill>
                  <a:schemeClr val="accent5">
                    <a:lumMod val="50000"/>
                  </a:schemeClr>
                </a:solidFill>
              </a:rPr>
              <a:t>Execution</a:t>
            </a:r>
            <a:r>
              <a:rPr lang="en-CA" sz="3600" dirty="0"/>
              <a:t> + </a:t>
            </a:r>
            <a:r>
              <a:rPr lang="en-CA" sz="3600" dirty="0">
                <a:solidFill>
                  <a:schemeClr val="accent6">
                    <a:lumMod val="50000"/>
                  </a:schemeClr>
                </a:solidFill>
              </a:rPr>
              <a:t>Benefit</a:t>
            </a:r>
          </a:p>
          <a:p>
            <a:pPr lvl="1"/>
            <a:r>
              <a:rPr lang="en-CA" sz="3200" dirty="0"/>
              <a:t>Change that creates a new dimension of performance - Peter Drucker  </a:t>
            </a:r>
            <a:r>
              <a:rPr lang="en-CA" sz="1400" dirty="0">
                <a:hlinkClick r:id="rId2"/>
              </a:rPr>
              <a:t>http://en.wikipedia.org/wiki/Innovation</a:t>
            </a:r>
            <a:endParaRPr lang="en-CA" sz="3200" dirty="0"/>
          </a:p>
          <a:p>
            <a:pPr lvl="1"/>
            <a:r>
              <a:rPr lang="en-CA" sz="3200" dirty="0"/>
              <a:t>“the systematic application of (new) knowledge to (new) resources to produce (new) goods or (new) services” - </a:t>
            </a:r>
            <a:r>
              <a:rPr lang="en-CA" sz="3200" dirty="0" err="1"/>
              <a:t>Maciej</a:t>
            </a:r>
            <a:r>
              <a:rPr lang="en-CA" sz="3200" dirty="0"/>
              <a:t> </a:t>
            </a:r>
            <a:r>
              <a:rPr lang="en-CA" sz="3200" dirty="0" err="1"/>
              <a:t>Soltynski</a:t>
            </a:r>
            <a:r>
              <a:rPr lang="en-CA" sz="3200" dirty="0"/>
              <a:t> </a:t>
            </a:r>
            <a:r>
              <a:rPr lang="en-CA" sz="1400" dirty="0">
                <a:hlinkClick r:id="rId3"/>
              </a:rPr>
              <a:t>Innovation.cc</a:t>
            </a:r>
            <a:endParaRPr lang="en-CA" sz="3200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063552" y="6093297"/>
            <a:ext cx="73448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kern="0" dirty="0">
                <a:solidFill>
                  <a:sysClr val="windowText" lastClr="000000"/>
                </a:solidFill>
                <a:hlinkClick r:id="rId4"/>
              </a:rPr>
              <a:t>https://www.ideatovalue.com/inno/nickskillicorn/2016/03/innovation-15-experts-share-innovation-definition/</a:t>
            </a:r>
            <a:endParaRPr lang="en-CA" sz="1100" kern="0" dirty="0">
              <a:solidFill>
                <a:sysClr val="windowText" lastClr="00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kern="0" dirty="0">
                <a:solidFill>
                  <a:sysClr val="windowText" lastClr="000000"/>
                </a:solidFill>
                <a:hlinkClick r:id="rId5"/>
              </a:rPr>
              <a:t>http://www.freshconsulting.com/what-is-innovation/</a:t>
            </a:r>
            <a:r>
              <a:rPr lang="en-CA" sz="1100" kern="0" dirty="0">
                <a:solidFill>
                  <a:sysClr val="windowText" lastClr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8957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Next?</a:t>
            </a:r>
          </a:p>
        </p:txBody>
      </p:sp>
      <p:sp>
        <p:nvSpPr>
          <p:cNvPr id="5" name="Rectangle 4"/>
          <p:cNvSpPr/>
          <p:nvPr/>
        </p:nvSpPr>
        <p:spPr>
          <a:xfrm>
            <a:off x="826770" y="1646238"/>
            <a:ext cx="10538460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CA" sz="3200" i="1" dirty="0">
                <a:solidFill>
                  <a:prstClr val="black"/>
                </a:solidFill>
              </a:rPr>
              <a:t>What is </a:t>
            </a:r>
            <a:r>
              <a:rPr lang="en-CA" sz="3200" dirty="0">
                <a:solidFill>
                  <a:prstClr val="black"/>
                </a:solidFill>
              </a:rPr>
              <a:t>the right kind of question?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CA" sz="3200" dirty="0">
                <a:solidFill>
                  <a:prstClr val="black"/>
                </a:solidFill>
              </a:rPr>
              <a:t>How will education be </a:t>
            </a:r>
            <a:r>
              <a:rPr lang="en-CA" sz="3200" dirty="0">
                <a:solidFill>
                  <a:srgbClr val="9BBB59">
                    <a:lumMod val="75000"/>
                  </a:srgbClr>
                </a:solidFill>
              </a:rPr>
              <a:t>transformed into the future</a:t>
            </a:r>
            <a:r>
              <a:rPr lang="en-CA" sz="3200" dirty="0">
                <a:solidFill>
                  <a:prstClr val="black"/>
                </a:solidFill>
              </a:rPr>
              <a:t> based on changing definitions of need: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CA" sz="3200" dirty="0">
                <a:solidFill>
                  <a:srgbClr val="FF0000"/>
                </a:solidFill>
              </a:rPr>
              <a:t>my needs</a:t>
            </a:r>
            <a:r>
              <a:rPr lang="en-CA" sz="3200" dirty="0">
                <a:solidFill>
                  <a:prstClr val="black"/>
                </a:solidFill>
              </a:rPr>
              <a:t>: how can I become a knowing person? 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CA" sz="3200" dirty="0">
                <a:solidFill>
                  <a:srgbClr val="FF0000"/>
                </a:solidFill>
              </a:rPr>
              <a:t>our needs</a:t>
            </a:r>
            <a:r>
              <a:rPr lang="en-CA" sz="3200" dirty="0">
                <a:solidFill>
                  <a:prstClr val="black"/>
                </a:solidFill>
              </a:rPr>
              <a:t>: how can we create new knowledge together?</a:t>
            </a:r>
          </a:p>
        </p:txBody>
      </p:sp>
    </p:spTree>
    <p:extLst>
      <p:ext uri="{BB962C8B-B14F-4D97-AF65-F5344CB8AC3E}">
        <p14:creationId xmlns:p14="http://schemas.microsoft.com/office/powerpoint/2010/main" val="18261831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CA" sz="6000" b="1" dirty="0">
                <a:solidFill>
                  <a:schemeClr val="bg1"/>
                </a:solidFill>
              </a:rPr>
              <a:t>4. Transformations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24" y="1201928"/>
            <a:ext cx="8301228" cy="553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855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Reframing the Issues in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8690" y="1556792"/>
            <a:ext cx="9406126" cy="4592548"/>
          </a:xfrm>
        </p:spPr>
        <p:txBody>
          <a:bodyPr>
            <a:normAutofit/>
          </a:bodyPr>
          <a:lstStyle/>
          <a:p>
            <a:r>
              <a:rPr lang="en-CA" sz="3500" dirty="0"/>
              <a:t>Students must pay too much to study and learn</a:t>
            </a:r>
          </a:p>
          <a:p>
            <a:r>
              <a:rPr lang="en-CA" sz="3500" dirty="0"/>
              <a:t>Assessment is unreliable and (often) unfair</a:t>
            </a:r>
          </a:p>
          <a:p>
            <a:r>
              <a:rPr lang="en-CA" sz="3500" dirty="0"/>
              <a:t>Texts and resources are locked behind paywalls</a:t>
            </a:r>
          </a:p>
          <a:p>
            <a:r>
              <a:rPr lang="en-CA" sz="3500" dirty="0"/>
              <a:t>Content is poorly communicated</a:t>
            </a:r>
          </a:p>
          <a:p>
            <a:r>
              <a:rPr lang="en-CA" sz="3500" dirty="0"/>
              <a:t>Life as a student is incredibly stressful</a:t>
            </a:r>
          </a:p>
          <a:p>
            <a:r>
              <a:rPr lang="en-CA" sz="3500" dirty="0"/>
              <a:t>Research studies are poorly designed. </a:t>
            </a:r>
          </a:p>
          <a:p>
            <a:r>
              <a:rPr lang="en-CA" sz="3500" dirty="0"/>
              <a:t>Education science rarely replicates</a:t>
            </a:r>
          </a:p>
          <a:p>
            <a:endParaRPr lang="en-CA" sz="3500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135560" y="6021289"/>
            <a:ext cx="80648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kern="0" dirty="0">
                <a:solidFill>
                  <a:sysClr val="windowText" lastClr="000000"/>
                </a:solidFill>
                <a:hlinkClick r:id="rId2"/>
              </a:rPr>
              <a:t>http://www.vox.com/2016/7/14/12016710/science-challeges-research-funding-peer-review-process</a:t>
            </a:r>
            <a:r>
              <a:rPr lang="en-CA" sz="1400" kern="0" dirty="0">
                <a:solidFill>
                  <a:sysClr val="windowText" lastClr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04584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New Models of Deployment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991544" y="1340768"/>
          <a:ext cx="8229600" cy="47348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87270">
                <a:tc>
                  <a:txBody>
                    <a:bodyPr/>
                    <a:lstStyle/>
                    <a:p>
                      <a:r>
                        <a:rPr lang="en-CA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Conventional Wisdom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CA" sz="2400" b="1" dirty="0">
                          <a:solidFill>
                            <a:schemeClr val="accent2"/>
                          </a:solidFill>
                        </a:rPr>
                        <a:t>Big Bang Wisdom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7270">
                <a:tc>
                  <a:txBody>
                    <a:bodyPr/>
                    <a:lstStyle/>
                    <a:p>
                      <a:r>
                        <a:rPr lang="en-CA" sz="2400" dirty="0"/>
                        <a:t>Focus</a:t>
                      </a:r>
                      <a:r>
                        <a:rPr lang="en-CA" sz="2400" baseline="0" dirty="0"/>
                        <a:t> on one innovation</a:t>
                      </a:r>
                    </a:p>
                    <a:p>
                      <a:r>
                        <a:rPr lang="en-CA" baseline="0" dirty="0"/>
                        <a:t>(low cost, product, customer)</a:t>
                      </a:r>
                      <a:endParaRPr lang="en-CA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Strategic Discipline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Focus on all three at once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7270">
                <a:tc>
                  <a:txBody>
                    <a:bodyPr/>
                    <a:lstStyle/>
                    <a:p>
                      <a:r>
                        <a:rPr lang="en-CA" sz="2400" dirty="0"/>
                        <a:t>Target small group first, then mainstream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New-Product Marketing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Market to all at once,</a:t>
                      </a:r>
                      <a:r>
                        <a:rPr lang="en-CA" sz="2400" baseline="0" dirty="0"/>
                        <a:t> scale swiftly</a:t>
                      </a:r>
                      <a:endParaRPr lang="en-CA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7270">
                <a:tc>
                  <a:txBody>
                    <a:bodyPr/>
                    <a:lstStyle/>
                    <a:p>
                      <a:r>
                        <a:rPr lang="en-CA" sz="2400" dirty="0"/>
                        <a:t>Low cost feature-poor technologies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Innovation Method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Experimentation on popular platforms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988915" y="6237312"/>
            <a:ext cx="8766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kern="0" dirty="0">
                <a:solidFill>
                  <a:sysClr val="windowText" lastClr="000000"/>
                </a:solidFill>
              </a:rPr>
              <a:t>Adapted from Larry Downes and Paul F. </a:t>
            </a:r>
            <a:r>
              <a:rPr lang="en-CA" sz="1100" kern="0" dirty="0" err="1">
                <a:solidFill>
                  <a:sysClr val="windowText" lastClr="000000"/>
                </a:solidFill>
              </a:rPr>
              <a:t>Nunes</a:t>
            </a:r>
            <a:r>
              <a:rPr lang="en-CA" sz="1100" kern="0" dirty="0">
                <a:solidFill>
                  <a:sysClr val="windowText" lastClr="000000"/>
                </a:solidFill>
              </a:rPr>
              <a:t>. 2013. Dig Bang Disruption. Harvard Business Review. c/o Accenture.</a:t>
            </a:r>
            <a:r>
              <a:rPr lang="en-CA" sz="1600" kern="0" dirty="0">
                <a:solidFill>
                  <a:sysClr val="windowText" lastClr="000000"/>
                </a:solidFill>
              </a:rPr>
              <a:t> </a:t>
            </a:r>
            <a:r>
              <a:rPr lang="en-CA" sz="1000" kern="0" dirty="0">
                <a:solidFill>
                  <a:sysClr val="windowText" lastClr="000000"/>
                </a:solidFill>
                <a:hlinkClick r:id="rId2"/>
              </a:rPr>
              <a:t>https://www.accenture.com/t20150521T020819__w__/us-en/_acnmedia/Accenture/Conversion-Assets/Blogs/Documents/1/Accenture-Big-Bang-Disruption.pdf</a:t>
            </a:r>
            <a:r>
              <a:rPr lang="en-CA" sz="1200" kern="0" dirty="0">
                <a:solidFill>
                  <a:sysClr val="windowText" lastClr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62969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42010" y="4723386"/>
            <a:ext cx="1121664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800" dirty="0">
                <a:ea typeface="Times New Roman" panose="02020603050405020304" pitchFamily="18" charset="0"/>
              </a:rPr>
              <a:t>Don’t do things to people, do things with people, </a:t>
            </a:r>
            <a:r>
              <a:rPr lang="en-CA" sz="2800" dirty="0">
                <a:solidFill>
                  <a:srgbClr val="FF0000"/>
                </a:solidFill>
                <a:ea typeface="Times New Roman" panose="02020603050405020304" pitchFamily="18" charset="0"/>
              </a:rPr>
              <a:t>help people</a:t>
            </a:r>
            <a:r>
              <a:rPr lang="en-CA" sz="2800" dirty="0">
                <a:ea typeface="Times New Roman" panose="02020603050405020304" pitchFamily="18" charset="0"/>
              </a:rPr>
              <a:t> do things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800" dirty="0">
                <a:ea typeface="Times New Roman" panose="02020603050405020304" pitchFamily="18" charset="0"/>
              </a:rPr>
              <a:t>If we have to ask “how do we motivate people” then we’re taking the wrong approach – Kohn; “</a:t>
            </a:r>
            <a:r>
              <a:rPr lang="en-CA" sz="2800" dirty="0">
                <a:solidFill>
                  <a:srgbClr val="FF0000"/>
                </a:solidFill>
                <a:ea typeface="Times New Roman" panose="02020603050405020304" pitchFamily="18" charset="0"/>
              </a:rPr>
              <a:t>Knowledge sharing</a:t>
            </a:r>
            <a:r>
              <a:rPr lang="en-CA" sz="2800" dirty="0">
                <a:ea typeface="Times New Roman" panose="02020603050405020304" pitchFamily="18" charset="0"/>
              </a:rPr>
              <a:t> is your job” – </a:t>
            </a:r>
            <a:r>
              <a:rPr lang="en-CA" sz="2800" dirty="0" err="1">
                <a:ea typeface="Times New Roman" panose="02020603050405020304" pitchFamily="18" charset="0"/>
              </a:rPr>
              <a:t>Buckman</a:t>
            </a:r>
            <a:r>
              <a:rPr lang="en-CA" sz="2800" dirty="0">
                <a:ea typeface="Times New Roman" panose="02020603050405020304" pitchFamily="18" charset="0"/>
              </a:rPr>
              <a:t>; Provide opportunities for </a:t>
            </a:r>
            <a:r>
              <a:rPr lang="en-CA" sz="2800" dirty="0">
                <a:solidFill>
                  <a:srgbClr val="FF0000"/>
                </a:solidFill>
                <a:ea typeface="Times New Roman" panose="02020603050405020304" pitchFamily="18" charset="0"/>
              </a:rPr>
              <a:t>autonomy, mastery, purpose </a:t>
            </a:r>
            <a:r>
              <a:rPr lang="en-CA" sz="2800" dirty="0">
                <a:ea typeface="Times New Roman" panose="02020603050405020304" pitchFamily="18" charset="0"/>
              </a:rPr>
              <a:t>– Pink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>
              <a:solidFill>
                <a:srgbClr val="666666"/>
              </a:solidFill>
              <a:latin typeface="Ubuntu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>
              <a:ea typeface="Times New Roman" panose="02020603050405020304" pitchFamily="18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387" y="1292094"/>
            <a:ext cx="5628629" cy="3291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CA" dirty="0"/>
              <a:t>The New Institutional Perspective</a:t>
            </a:r>
          </a:p>
        </p:txBody>
      </p:sp>
    </p:spTree>
    <p:extLst>
      <p:ext uri="{BB962C8B-B14F-4D97-AF65-F5344CB8AC3E}">
        <p14:creationId xmlns:p14="http://schemas.microsoft.com/office/powerpoint/2010/main" val="29026689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New learning Paradigms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6906681"/>
              </p:ext>
            </p:extLst>
          </p:nvPr>
        </p:nvGraphicFramePr>
        <p:xfrm>
          <a:off x="934933" y="1429431"/>
          <a:ext cx="10635642" cy="396441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317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17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solidFill>
                            <a:srgbClr val="FF0000"/>
                          </a:solidFill>
                          <a:effectLst/>
                        </a:rPr>
                        <a:t>Path</a:t>
                      </a:r>
                      <a:endParaRPr lang="en-CA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solidFill>
                            <a:srgbClr val="FF0000"/>
                          </a:solidFill>
                          <a:effectLst/>
                        </a:rPr>
                        <a:t>Field</a:t>
                      </a:r>
                      <a:endParaRPr lang="en-CA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Course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Curriculum (as in ‘mapping’)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Sequence / </a:t>
                      </a:r>
                      <a:r>
                        <a:rPr lang="en-CA" sz="2400" dirty="0" err="1">
                          <a:effectLst/>
                        </a:rPr>
                        <a:t>Prequisite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>
                          <a:effectLst/>
                        </a:rPr>
                        <a:t>Core / periphery / foundation</a:t>
                      </a:r>
                      <a:endParaRPr lang="en-C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Movement / covered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Inquiry / Discovery / Gaps 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Threshold / Levels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Coverage /</a:t>
                      </a:r>
                      <a:r>
                        <a:rPr lang="en-CA" sz="2400" baseline="0" dirty="0">
                          <a:effectLst/>
                        </a:rPr>
                        <a:t> </a:t>
                      </a:r>
                      <a:r>
                        <a:rPr lang="en-CA" sz="2400" dirty="0">
                          <a:effectLst/>
                        </a:rPr>
                        <a:t>Construction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69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Positioning</a:t>
                      </a:r>
                      <a:r>
                        <a:rPr lang="en-CA" sz="2400" dirty="0">
                          <a:effectLst/>
                        </a:rPr>
                        <a:t> – first / last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Grouping</a:t>
                      </a:r>
                      <a:r>
                        <a:rPr lang="en-CA" sz="2400" dirty="0">
                          <a:effectLst/>
                        </a:rPr>
                        <a:t> / Clustering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Objective / target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Serendipity / emergence 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>
                          <a:effectLst/>
                        </a:rPr>
                        <a:t>Leading / Led</a:t>
                      </a:r>
                      <a:endParaRPr lang="en-C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Centred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838200" y="5834720"/>
            <a:ext cx="71671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Carrie </a:t>
            </a:r>
            <a:r>
              <a:rPr lang="en-CA" dirty="0" err="1"/>
              <a:t>Paechter</a:t>
            </a:r>
            <a:r>
              <a:rPr lang="en-CA" dirty="0"/>
              <a:t>, Metaphors of Space in Educational Theory and Practice  </a:t>
            </a:r>
            <a:r>
              <a:rPr lang="en-CA" dirty="0">
                <a:hlinkClick r:id="rId2"/>
              </a:rPr>
              <a:t>http://www.tandfonline.com/doi/pdf/10.1080/14681360400200202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62318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4426206"/>
            <a:ext cx="11582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CA" sz="2800" dirty="0">
                <a:ea typeface="Times New Roman" panose="02020603050405020304" pitchFamily="18" charset="0"/>
              </a:rPr>
              <a:t>Instead of seeing a course as a series of contents to be presented, a course is a </a:t>
            </a:r>
            <a:r>
              <a:rPr lang="en-CA" sz="2800" dirty="0">
                <a:solidFill>
                  <a:srgbClr val="FF0000"/>
                </a:solidFill>
                <a:ea typeface="Times New Roman" panose="02020603050405020304" pitchFamily="18" charset="0"/>
              </a:rPr>
              <a:t>network of participants </a:t>
            </a:r>
            <a:r>
              <a:rPr lang="en-CA" sz="2800" dirty="0">
                <a:ea typeface="Times New Roman" panose="02020603050405020304" pitchFamily="18" charset="0"/>
              </a:rPr>
              <a:t>who find and exchange resources with each other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800" dirty="0">
                <a:ea typeface="Times New Roman" panose="02020603050405020304" pitchFamily="18" charset="0"/>
              </a:rPr>
              <a:t>An initial structure is developed and ‘seeded’ with existing </a:t>
            </a:r>
            <a:r>
              <a:rPr lang="en-CA" sz="2800" dirty="0">
                <a:solidFill>
                  <a:srgbClr val="FF0000"/>
                </a:solidFill>
                <a:ea typeface="Times New Roman" panose="02020603050405020304" pitchFamily="18" charset="0"/>
              </a:rPr>
              <a:t>OERs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800" dirty="0">
                <a:ea typeface="Times New Roman" panose="02020603050405020304" pitchFamily="18" charset="0"/>
              </a:rPr>
              <a:t>Participants </a:t>
            </a:r>
            <a:r>
              <a:rPr lang="en-CA" sz="2800" dirty="0">
                <a:solidFill>
                  <a:srgbClr val="FF0000"/>
                </a:solidFill>
                <a:ea typeface="Times New Roman" panose="02020603050405020304" pitchFamily="18" charset="0"/>
              </a:rPr>
              <a:t>encouraged</a:t>
            </a:r>
            <a:r>
              <a:rPr lang="en-CA" sz="2800" dirty="0">
                <a:ea typeface="Times New Roman" panose="02020603050405020304" pitchFamily="18" charset="0"/>
              </a:rPr>
              <a:t> to use their own sites to create or share resources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800" dirty="0">
                <a:ea typeface="Times New Roman" panose="02020603050405020304" pitchFamily="18" charset="0"/>
              </a:rPr>
              <a:t>A mechanism (</a:t>
            </a:r>
            <a:r>
              <a:rPr lang="en-CA" sz="2800" dirty="0" err="1">
                <a:ea typeface="Times New Roman" panose="02020603050405020304" pitchFamily="18" charset="0"/>
              </a:rPr>
              <a:t>gRSShopper</a:t>
            </a:r>
            <a:r>
              <a:rPr lang="en-CA" sz="2800" dirty="0">
                <a:ea typeface="Times New Roman" panose="02020603050405020304" pitchFamily="18" charset="0"/>
              </a:rPr>
              <a:t>) is employed to </a:t>
            </a:r>
            <a:r>
              <a:rPr lang="en-CA" sz="2800" dirty="0">
                <a:solidFill>
                  <a:srgbClr val="FF0000"/>
                </a:solidFill>
                <a:ea typeface="Times New Roman" panose="02020603050405020304" pitchFamily="18" charset="0"/>
              </a:rPr>
              <a:t>connect them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64" y="1198184"/>
            <a:ext cx="5607686" cy="322802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142" y="1202973"/>
            <a:ext cx="3671888" cy="322323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34859" y="3234652"/>
            <a:ext cx="224742" cy="312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CA" dirty="0"/>
              <a:t>The Connectivist MOOC (</a:t>
            </a:r>
            <a:r>
              <a:rPr lang="en-CA" dirty="0" err="1"/>
              <a:t>cMOOC</a:t>
            </a:r>
            <a:r>
              <a:rPr lang="en-CA" dirty="0"/>
              <a:t>) Design</a:t>
            </a:r>
          </a:p>
        </p:txBody>
      </p:sp>
    </p:spTree>
    <p:extLst>
      <p:ext uri="{BB962C8B-B14F-4D97-AF65-F5344CB8AC3E}">
        <p14:creationId xmlns:p14="http://schemas.microsoft.com/office/powerpoint/2010/main" val="9736398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14727" y="5621244"/>
            <a:ext cx="10740390" cy="2199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3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Learning is Personal</a:t>
            </a:r>
            <a:endParaRPr lang="en-CA" sz="2400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>
              <a:solidFill>
                <a:srgbClr val="666666"/>
              </a:solidFill>
              <a:latin typeface="Ubuntu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>
              <a:ea typeface="Times New Roman" panose="02020603050405020304" pitchFamily="18" charset="0"/>
            </a:endParaRPr>
          </a:p>
        </p:txBody>
      </p:sp>
      <p:pic>
        <p:nvPicPr>
          <p:cNvPr id="5" name="Picture 4" descr="http://image.slidesharecdn.com/20151113-downes-guayaquil-151113174842-lva1-app6891/95/personal-learning-in-virtual-environments-19-638.jpg?cb=14474371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47" y="296228"/>
            <a:ext cx="9707154" cy="54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1935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1827" y="4700526"/>
            <a:ext cx="1074039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FF0000"/>
                </a:solidFill>
                <a:ea typeface="Times New Roman" panose="02020603050405020304" pitchFamily="18" charset="0"/>
              </a:rPr>
              <a:t>Learning a discipline is a total state and not a collection of specific states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Times New Roman" panose="02020603050405020304" pitchFamily="18" charset="0"/>
              </a:rPr>
              <a:t>It is obtained through immersion in an environment rather than acquisition of particular entities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Times New Roman" panose="02020603050405020304" pitchFamily="18" charset="0"/>
              </a:rPr>
              <a:t>It is expressed functionally (can you perform ‘as a geographer’?) rather than cognitively (can you state ‘geography facts’ or do ‘geography tasks’?)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>
              <a:solidFill>
                <a:srgbClr val="666666"/>
              </a:solidFill>
              <a:latin typeface="Ubuntu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47" y="1207708"/>
            <a:ext cx="8077817" cy="349281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CA" dirty="0"/>
              <a:t>Learning Outcomes</a:t>
            </a:r>
          </a:p>
        </p:txBody>
      </p:sp>
    </p:spTree>
    <p:extLst>
      <p:ext uri="{BB962C8B-B14F-4D97-AF65-F5344CB8AC3E}">
        <p14:creationId xmlns:p14="http://schemas.microsoft.com/office/powerpoint/2010/main" val="2179591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3370" y="4456547"/>
            <a:ext cx="1189863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rgbClr val="FF0000"/>
                </a:solidFill>
                <a:ea typeface="Times New Roman" panose="02020603050405020304" pitchFamily="18" charset="0"/>
              </a:rPr>
              <a:t>Sharing</a:t>
            </a:r>
            <a:r>
              <a:rPr lang="en-CA" sz="2800" dirty="0">
                <a:ea typeface="Times New Roman" panose="02020603050405020304" pitchFamily="18" charset="0"/>
              </a:rPr>
              <a:t> - create linked documents, data, and objects in a distributed network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rgbClr val="FF0000"/>
                </a:solidFill>
                <a:ea typeface="Times New Roman" panose="02020603050405020304" pitchFamily="18" charset="0"/>
              </a:rPr>
              <a:t>Contributing </a:t>
            </a:r>
            <a:r>
              <a:rPr lang="en-CA" sz="2800" dirty="0">
                <a:ea typeface="Times New Roman" panose="02020603050405020304" pitchFamily="18" charset="0"/>
              </a:rPr>
              <a:t>- employ social networking applications of the Web to facilitate group communication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rgbClr val="FF0000"/>
                </a:solidFill>
                <a:ea typeface="Times New Roman" panose="02020603050405020304" pitchFamily="18" charset="0"/>
              </a:rPr>
              <a:t>Co-creating </a:t>
            </a:r>
            <a:r>
              <a:rPr lang="en-CA" sz="2800" dirty="0">
                <a:ea typeface="Times New Roman" panose="02020603050405020304" pitchFamily="18" charset="0"/>
              </a:rPr>
              <a:t>- work through networks that facilitate cooperative group work toward common goals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>
              <a:solidFill>
                <a:srgbClr val="666666"/>
              </a:solidFill>
              <a:latin typeface="Ubuntu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87" y="1542215"/>
            <a:ext cx="9882920" cy="278975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CA" dirty="0"/>
              <a:t>The New Model of Work and Learning</a:t>
            </a:r>
          </a:p>
        </p:txBody>
      </p:sp>
    </p:spTree>
    <p:extLst>
      <p:ext uri="{BB962C8B-B14F-4D97-AF65-F5344CB8AC3E}">
        <p14:creationId xmlns:p14="http://schemas.microsoft.com/office/powerpoint/2010/main" val="4119980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chemeClr val="accent3">
                    <a:lumMod val="50000"/>
                  </a:schemeClr>
                </a:solidFill>
              </a:rPr>
              <a:t>The 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>
                <a:solidFill>
                  <a:srgbClr val="FF0000"/>
                </a:solidFill>
              </a:rPr>
              <a:t>Product</a:t>
            </a:r>
            <a:r>
              <a:rPr lang="en-CA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CA" dirty="0"/>
              <a:t>innovation – a new type of product of service</a:t>
            </a:r>
          </a:p>
          <a:p>
            <a:r>
              <a:rPr lang="en-CA" dirty="0">
                <a:solidFill>
                  <a:srgbClr val="FF0000"/>
                </a:solidFill>
              </a:rPr>
              <a:t>Process</a:t>
            </a:r>
            <a:r>
              <a:rPr lang="en-CA" dirty="0"/>
              <a:t> innovation – change in the production function, </a:t>
            </a:r>
            <a:r>
              <a:rPr lang="en-CA" dirty="0" err="1"/>
              <a:t>eg</a:t>
            </a:r>
            <a:r>
              <a:rPr lang="en-CA" dirty="0"/>
              <a:t>. change in input mix</a:t>
            </a:r>
          </a:p>
          <a:p>
            <a:r>
              <a:rPr lang="en-CA" dirty="0">
                <a:solidFill>
                  <a:srgbClr val="FF0000"/>
                </a:solidFill>
              </a:rPr>
              <a:t>Organizational </a:t>
            </a:r>
            <a:r>
              <a:rPr lang="en-CA" dirty="0"/>
              <a:t>innovation – change in managerial procedures</a:t>
            </a:r>
          </a:p>
          <a:p>
            <a:r>
              <a:rPr lang="en-CA" dirty="0">
                <a:solidFill>
                  <a:srgbClr val="FF0000"/>
                </a:solidFill>
              </a:rPr>
              <a:t>Market </a:t>
            </a:r>
            <a:r>
              <a:rPr lang="en-CA" dirty="0"/>
              <a:t>innovation – </a:t>
            </a:r>
            <a:r>
              <a:rPr lang="en-CA" dirty="0" err="1"/>
              <a:t>eg</a:t>
            </a:r>
            <a:r>
              <a:rPr lang="en-CA" dirty="0"/>
              <a:t>. developing a new market for an existing product</a:t>
            </a:r>
          </a:p>
          <a:p>
            <a:r>
              <a:rPr lang="en-CA" dirty="0">
                <a:solidFill>
                  <a:srgbClr val="FF0000"/>
                </a:solidFill>
              </a:rPr>
              <a:t>Input </a:t>
            </a:r>
            <a:r>
              <a:rPr lang="en-CA" dirty="0"/>
              <a:t>innovation – new raw material, new energy source, </a:t>
            </a:r>
            <a:r>
              <a:rPr lang="en-CA" dirty="0" err="1"/>
              <a:t>etc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207568" y="6199906"/>
            <a:ext cx="78488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100" kern="0" dirty="0" err="1">
                <a:solidFill>
                  <a:sysClr val="windowText" lastClr="000000"/>
                </a:solidFill>
              </a:rPr>
              <a:t>Jati</a:t>
            </a:r>
            <a:r>
              <a:rPr lang="en-CA" sz="1100" kern="0" dirty="0">
                <a:solidFill>
                  <a:sysClr val="windowText" lastClr="000000"/>
                </a:solidFill>
              </a:rPr>
              <a:t> </a:t>
            </a:r>
            <a:r>
              <a:rPr lang="en-CA" sz="1100" kern="0" dirty="0" err="1">
                <a:solidFill>
                  <a:sysClr val="windowText" lastClr="000000"/>
                </a:solidFill>
              </a:rPr>
              <a:t>Sengupta</a:t>
            </a:r>
            <a:r>
              <a:rPr lang="en-CA" sz="1100" kern="0" dirty="0">
                <a:solidFill>
                  <a:sysClr val="windowText" lastClr="000000"/>
                </a:solidFill>
              </a:rPr>
              <a:t>, 2014, Theory of Innovation: A New Paradigm of Growth, p. 4 (Schumpeterian model) </a:t>
            </a:r>
            <a:r>
              <a:rPr lang="en-CA" sz="1100" kern="0" dirty="0">
                <a:solidFill>
                  <a:sysClr val="windowText" lastClr="000000"/>
                </a:solidFill>
                <a:hlinkClick r:id="rId2"/>
              </a:rPr>
              <a:t>http://www.springer.com/us/book/9783319021829</a:t>
            </a:r>
            <a:r>
              <a:rPr lang="en-CA" sz="1100" kern="0" dirty="0">
                <a:solidFill>
                  <a:sysClr val="windowText" lastClr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39122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3246837" y="867896"/>
            <a:ext cx="4972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 kern="0" dirty="0">
                <a:latin typeface="Calibri" panose="020F0502020204030204" pitchFamily="34" charset="0"/>
              </a:rPr>
              <a:t>Stephen Downes</a:t>
            </a:r>
            <a:endParaRPr lang="en-US" sz="2800" kern="0" dirty="0">
              <a:latin typeface="Calibri" panose="020F0502020204030204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3246837" y="6172203"/>
            <a:ext cx="627816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kern="0">
              <a:latin typeface="Calibri" panose="020F0502020204030204" pitchFamily="34" charset="0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3246837" y="1482582"/>
            <a:ext cx="49720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kern="0" dirty="0"/>
              <a:t>http://www.downes.ca</a:t>
            </a:r>
            <a:endParaRPr lang="en-US" sz="3600" kern="0" dirty="0">
              <a:latin typeface="Calibri" panose="020F0502020204030204" pitchFamily="34" charset="0"/>
            </a:endParaRPr>
          </a:p>
        </p:txBody>
      </p:sp>
      <p:pic>
        <p:nvPicPr>
          <p:cNvPr id="5325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837" y="2250387"/>
            <a:ext cx="5071888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88088" y="5157192"/>
            <a:ext cx="172819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kern="0" dirty="0">
                <a:solidFill>
                  <a:schemeClr val="accent3">
                    <a:lumMod val="75000"/>
                  </a:schemeClr>
                </a:solidFill>
              </a:rPr>
              <a:t>Moncton, Canada, 2005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49301" y="5796126"/>
            <a:ext cx="7911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http://www.downes.ca/presentation/389</a:t>
            </a:r>
          </a:p>
        </p:txBody>
      </p:sp>
    </p:spTree>
    <p:extLst>
      <p:ext uri="{BB962C8B-B14F-4D97-AF65-F5344CB8AC3E}">
        <p14:creationId xmlns:p14="http://schemas.microsoft.com/office/powerpoint/2010/main" val="3984306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chemeClr val="accent6">
                    <a:lumMod val="50000"/>
                  </a:schemeClr>
                </a:solidFill>
              </a:rPr>
              <a:t>The Benefit </a:t>
            </a:r>
            <a:r>
              <a:rPr lang="en-CA" dirty="0"/>
              <a:t>(Sustaining)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CA" sz="3900" dirty="0"/>
              <a:t>Different ways of talking about direction</a:t>
            </a:r>
          </a:p>
          <a:p>
            <a:pPr lvl="1"/>
            <a:r>
              <a:rPr lang="en-CA" sz="3500" dirty="0"/>
              <a:t>Better </a:t>
            </a:r>
            <a:r>
              <a:rPr lang="en-CA" sz="3500" dirty="0">
                <a:solidFill>
                  <a:srgbClr val="FF0000"/>
                </a:solidFill>
              </a:rPr>
              <a:t>quality</a:t>
            </a:r>
            <a:r>
              <a:rPr lang="en-CA" sz="3500" dirty="0"/>
              <a:t> of experience</a:t>
            </a:r>
          </a:p>
          <a:p>
            <a:pPr lvl="2"/>
            <a:r>
              <a:rPr lang="en-CA" sz="3000" dirty="0"/>
              <a:t>- </a:t>
            </a:r>
            <a:r>
              <a:rPr lang="en-CA" sz="3000" dirty="0" err="1"/>
              <a:t>eg</a:t>
            </a:r>
            <a:r>
              <a:rPr lang="en-CA" sz="3000" dirty="0"/>
              <a:t>. 4K – bigger pictures</a:t>
            </a:r>
          </a:p>
          <a:p>
            <a:pPr lvl="2"/>
            <a:r>
              <a:rPr lang="en-CA" sz="3000" dirty="0"/>
              <a:t>‘student success’ </a:t>
            </a:r>
          </a:p>
          <a:p>
            <a:pPr lvl="1"/>
            <a:r>
              <a:rPr lang="en-CA" sz="3500" dirty="0"/>
              <a:t>Lower </a:t>
            </a:r>
            <a:r>
              <a:rPr lang="en-CA" sz="3500" dirty="0">
                <a:solidFill>
                  <a:srgbClr val="FF0000"/>
                </a:solidFill>
              </a:rPr>
              <a:t>cost</a:t>
            </a:r>
          </a:p>
          <a:p>
            <a:pPr lvl="1"/>
            <a:r>
              <a:rPr lang="en-CA" sz="3500" dirty="0"/>
              <a:t>Increased </a:t>
            </a:r>
            <a:r>
              <a:rPr lang="en-CA" sz="3500" dirty="0">
                <a:solidFill>
                  <a:srgbClr val="FF0000"/>
                </a:solidFill>
              </a:rPr>
              <a:t>efficiency</a:t>
            </a:r>
            <a:r>
              <a:rPr lang="en-CA" sz="3500" dirty="0"/>
              <a:t> and productivity</a:t>
            </a:r>
          </a:p>
          <a:p>
            <a:pPr lvl="2"/>
            <a:r>
              <a:rPr lang="en-CA" sz="3000" dirty="0"/>
              <a:t>Typically, ‘standards’</a:t>
            </a:r>
          </a:p>
          <a:p>
            <a:pPr lvl="1"/>
            <a:r>
              <a:rPr lang="en-CA" sz="3500" dirty="0">
                <a:solidFill>
                  <a:srgbClr val="FF0000"/>
                </a:solidFill>
              </a:rPr>
              <a:t>Solutions</a:t>
            </a:r>
            <a:r>
              <a:rPr lang="en-CA" sz="3500" dirty="0"/>
              <a:t> to problems</a:t>
            </a:r>
          </a:p>
          <a:p>
            <a:pPr lvl="2"/>
            <a:r>
              <a:rPr lang="en-CA" sz="3000" dirty="0"/>
              <a:t>Access, engagement, completion</a:t>
            </a:r>
          </a:p>
          <a:p>
            <a:pPr lvl="1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28945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chemeClr val="accent6">
                    <a:lumMod val="50000"/>
                  </a:schemeClr>
                </a:solidFill>
              </a:rPr>
              <a:t>The Benefit </a:t>
            </a:r>
            <a:r>
              <a:rPr lang="en-CA" dirty="0"/>
              <a:t>(Disruptive)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3960" y="1564494"/>
            <a:ext cx="8229600" cy="4525963"/>
          </a:xfrm>
        </p:spPr>
        <p:txBody>
          <a:bodyPr>
            <a:normAutofit/>
          </a:bodyPr>
          <a:lstStyle/>
          <a:p>
            <a:r>
              <a:rPr lang="en-CA" sz="3600" dirty="0"/>
              <a:t>Incumbents target high end customers </a:t>
            </a:r>
          </a:p>
          <a:p>
            <a:r>
              <a:rPr lang="en-CA" sz="3600" dirty="0"/>
              <a:t>Disruptors target with </a:t>
            </a:r>
            <a:r>
              <a:rPr lang="en-CA" sz="3600" dirty="0">
                <a:solidFill>
                  <a:srgbClr val="FF0000"/>
                </a:solidFill>
              </a:rPr>
              <a:t>product &amp; price advantage</a:t>
            </a:r>
            <a:r>
              <a:rPr lang="en-CA" sz="3600" dirty="0"/>
              <a:t>:</a:t>
            </a:r>
          </a:p>
          <a:p>
            <a:pPr lvl="1"/>
            <a:r>
              <a:rPr lang="en-CA" sz="3200" dirty="0"/>
              <a:t>low-end footholds</a:t>
            </a:r>
          </a:p>
          <a:p>
            <a:pPr lvl="1"/>
            <a:r>
              <a:rPr lang="en-CA" sz="3200" dirty="0"/>
              <a:t>new market footholds</a:t>
            </a:r>
          </a:p>
          <a:p>
            <a:r>
              <a:rPr lang="en-CA" dirty="0"/>
              <a:t>Not just product innovations; </a:t>
            </a:r>
          </a:p>
          <a:p>
            <a:r>
              <a:rPr lang="en-CA" dirty="0"/>
              <a:t>Can be business model, etc.</a:t>
            </a:r>
          </a:p>
        </p:txBody>
      </p:sp>
      <p:sp>
        <p:nvSpPr>
          <p:cNvPr id="5" name="Rectangle 4"/>
          <p:cNvSpPr/>
          <p:nvPr/>
        </p:nvSpPr>
        <p:spPr>
          <a:xfrm>
            <a:off x="2063552" y="6237313"/>
            <a:ext cx="60304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kern="0" dirty="0">
                <a:solidFill>
                  <a:sysClr val="windowText" lastClr="000000"/>
                </a:solidFill>
              </a:rPr>
              <a:t>Clayton M. Christensen, Michael E. </a:t>
            </a:r>
            <a:r>
              <a:rPr lang="en-CA" sz="1100" kern="0" dirty="0" err="1">
                <a:solidFill>
                  <a:sysClr val="windowText" lastClr="000000"/>
                </a:solidFill>
              </a:rPr>
              <a:t>Raynor</a:t>
            </a:r>
            <a:r>
              <a:rPr lang="en-CA" sz="1100" kern="0" dirty="0">
                <a:solidFill>
                  <a:sysClr val="windowText" lastClr="000000"/>
                </a:solidFill>
              </a:rPr>
              <a:t>, Rory McDonald, 2015. What is </a:t>
            </a:r>
            <a:r>
              <a:rPr lang="en-CA" sz="1100" kern="0" dirty="0" err="1">
                <a:solidFill>
                  <a:sysClr val="windowText" lastClr="000000"/>
                </a:solidFill>
              </a:rPr>
              <a:t>Disriptive</a:t>
            </a:r>
            <a:r>
              <a:rPr lang="en-CA" sz="1100" kern="0" dirty="0">
                <a:solidFill>
                  <a:sysClr val="windowText" lastClr="000000"/>
                </a:solidFill>
              </a:rPr>
              <a:t> Innovation? </a:t>
            </a:r>
            <a:r>
              <a:rPr lang="en-CA" sz="1100" kern="0" dirty="0">
                <a:solidFill>
                  <a:sysClr val="windowText" lastClr="000000"/>
                </a:solidFill>
                <a:hlinkClick r:id="rId2"/>
              </a:rPr>
              <a:t>https://hbr.org/2015/12/what-is-disruptive-innovation</a:t>
            </a:r>
            <a:r>
              <a:rPr lang="en-CA" sz="1100" kern="0" dirty="0">
                <a:solidFill>
                  <a:sysClr val="windowText" lastClr="000000"/>
                </a:solidFill>
              </a:rPr>
              <a:t>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207" y="2878975"/>
            <a:ext cx="3224163" cy="291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72264" y="5794086"/>
            <a:ext cx="144455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kern="0" dirty="0">
                <a:solidFill>
                  <a:schemeClr val="accent3">
                    <a:lumMod val="75000"/>
                  </a:schemeClr>
                </a:solidFill>
              </a:rPr>
              <a:t>Tbilisi, Georgia, 2014</a:t>
            </a:r>
          </a:p>
        </p:txBody>
      </p:sp>
    </p:spTree>
    <p:extLst>
      <p:ext uri="{BB962C8B-B14F-4D97-AF65-F5344CB8AC3E}">
        <p14:creationId xmlns:p14="http://schemas.microsoft.com/office/powerpoint/2010/main" val="3285390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352" y="5039077"/>
            <a:ext cx="1007858" cy="89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Causes of Change</a:t>
            </a:r>
          </a:p>
        </p:txBody>
      </p:sp>
      <p:pic>
        <p:nvPicPr>
          <p:cNvPr id="4" name="Picture 2" descr="http://vignette2.wikia.nocookie.net/fanon/images/4/4c/Stick_Man.jpg/revision/latest?cb=2010022800435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31904" y="2780928"/>
            <a:ext cx="1368152" cy="164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2207568" y="1556792"/>
            <a:ext cx="2664296" cy="1440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207568" y="4221088"/>
            <a:ext cx="2736304" cy="15121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600056" y="1700808"/>
            <a:ext cx="2808312" cy="1296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6600056" y="4149080"/>
            <a:ext cx="2808312" cy="15841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063552" y="2276873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rgbClr val="00B050"/>
                </a:solidFill>
              </a:rPr>
              <a:t>Drivers</a:t>
            </a:r>
            <a:endParaRPr lang="en-CA" sz="2000" dirty="0">
              <a:solidFill>
                <a:srgbClr val="00B05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84232" y="4420344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rgbClr val="00B050"/>
                </a:solidFill>
              </a:rPr>
              <a:t>Attractors</a:t>
            </a:r>
            <a:endParaRPr lang="en-CA" sz="2000" dirty="0">
              <a:solidFill>
                <a:srgbClr val="00B05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4223792" y="1988840"/>
            <a:ext cx="3780420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4115780" y="5500439"/>
            <a:ext cx="370841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4079776" y="2600037"/>
            <a:ext cx="4608512" cy="0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395700" y="4743508"/>
            <a:ext cx="4608512" cy="0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627948" y="1556792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chemeClr val="tx2"/>
                </a:solidFill>
              </a:rPr>
              <a:t>Resistance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627948" y="5486281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chemeClr val="tx2"/>
                </a:solidFill>
              </a:rPr>
              <a:t>Inertia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3395700" y="2923204"/>
            <a:ext cx="828092" cy="5778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3287688" y="2996952"/>
            <a:ext cx="522058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3575720" y="2780929"/>
            <a:ext cx="792088" cy="1422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8184232" y="3465004"/>
            <a:ext cx="648072" cy="900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7752184" y="3717033"/>
            <a:ext cx="864096" cy="7033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7392144" y="4221088"/>
            <a:ext cx="864096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919536" y="2996952"/>
            <a:ext cx="12961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Costs</a:t>
            </a:r>
          </a:p>
          <a:p>
            <a:r>
              <a:rPr lang="en-CA" dirty="0"/>
              <a:t>Events</a:t>
            </a:r>
          </a:p>
          <a:p>
            <a:r>
              <a:rPr lang="en-CA" dirty="0"/>
              <a:t>Crises</a:t>
            </a:r>
          </a:p>
          <a:p>
            <a:r>
              <a:rPr lang="en-CA" dirty="0"/>
              <a:t>Inventions</a:t>
            </a:r>
          </a:p>
          <a:p>
            <a:r>
              <a:rPr lang="en-CA" dirty="0"/>
              <a:t>Growth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9285634" y="3028285"/>
            <a:ext cx="1152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Values</a:t>
            </a:r>
          </a:p>
          <a:p>
            <a:r>
              <a:rPr lang="en-CA" dirty="0"/>
              <a:t>Goals</a:t>
            </a:r>
          </a:p>
          <a:p>
            <a:r>
              <a:rPr lang="en-CA" dirty="0"/>
              <a:t>Desires</a:t>
            </a:r>
          </a:p>
          <a:p>
            <a:r>
              <a:rPr lang="en-CA" dirty="0"/>
              <a:t>Needs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43" y="1700809"/>
            <a:ext cx="723419" cy="707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396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Innovation as an Attractor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We think of change an innovation as working in the same direction, but typically they are working in opposite directions:</a:t>
            </a:r>
          </a:p>
          <a:p>
            <a:pPr lvl="1"/>
            <a:endParaRPr lang="en-CA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5" y="2905125"/>
            <a:ext cx="1841902" cy="180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37692" y="2905125"/>
            <a:ext cx="6318448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CA" sz="3200" kern="0" dirty="0">
                <a:solidFill>
                  <a:srgbClr val="00B050"/>
                </a:solidFill>
              </a:rPr>
              <a:t>Drivers</a:t>
            </a:r>
            <a:r>
              <a:rPr lang="en-CA" sz="3200" kern="0" dirty="0">
                <a:solidFill>
                  <a:prstClr val="black"/>
                </a:solidFill>
              </a:rPr>
              <a:t>: out from the centre, toward uncertainty and chaos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CA" sz="3200" kern="0" dirty="0">
                <a:solidFill>
                  <a:srgbClr val="00B050"/>
                </a:solidFill>
              </a:rPr>
              <a:t>Attractors</a:t>
            </a:r>
            <a:r>
              <a:rPr lang="en-CA" sz="3200" kern="0" dirty="0">
                <a:solidFill>
                  <a:prstClr val="black"/>
                </a:solidFill>
              </a:rPr>
              <a:t>: toward the centre, toward order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CA" sz="2800" kern="0" dirty="0">
                <a:solidFill>
                  <a:prstClr val="black"/>
                </a:solidFill>
              </a:rPr>
              <a:t>And especially preserving what was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CA" sz="2800" kern="0" dirty="0">
                <a:solidFill>
                  <a:prstClr val="black"/>
                </a:solidFill>
              </a:rPr>
              <a:t>Sometimes: adaptation to change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4869161"/>
            <a:ext cx="2016224" cy="1789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791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Innovation in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3579" y="1404890"/>
            <a:ext cx="6174829" cy="4525963"/>
          </a:xfrm>
        </p:spPr>
        <p:txBody>
          <a:bodyPr>
            <a:normAutofit/>
          </a:bodyPr>
          <a:lstStyle/>
          <a:p>
            <a:r>
              <a:rPr lang="en-CA" dirty="0"/>
              <a:t>Is education “ripe for disruption”?</a:t>
            </a:r>
          </a:p>
          <a:p>
            <a:r>
              <a:rPr lang="en-CA" dirty="0"/>
              <a:t>Changes in tech that didn’t change learning </a:t>
            </a:r>
          </a:p>
          <a:p>
            <a:pPr lvl="1"/>
            <a:r>
              <a:rPr lang="en-CA" sz="2400" dirty="0"/>
              <a:t>TV, Video, overhead projectors</a:t>
            </a:r>
          </a:p>
          <a:p>
            <a:pPr lvl="1"/>
            <a:r>
              <a:rPr lang="en-CA" sz="2400" dirty="0"/>
              <a:t>Portable classrooms</a:t>
            </a:r>
          </a:p>
          <a:p>
            <a:pPr lvl="1"/>
            <a:r>
              <a:rPr lang="en-CA" sz="2400" dirty="0"/>
              <a:t>Learning management system</a:t>
            </a:r>
          </a:p>
          <a:p>
            <a:pPr lvl="1"/>
            <a:r>
              <a:rPr lang="en-CA" sz="2400" dirty="0"/>
              <a:t>Clickers?</a:t>
            </a:r>
          </a:p>
          <a:p>
            <a:pPr lvl="1"/>
            <a:r>
              <a:rPr lang="en-CA" sz="2400" dirty="0"/>
              <a:t>Second Life</a:t>
            </a:r>
          </a:p>
          <a:p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4007768" y="5301209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kern="0" dirty="0">
                <a:solidFill>
                  <a:schemeClr val="tx2"/>
                </a:solidFill>
              </a:rPr>
              <a:t>Innovations but not disruptions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2212751" y="6237313"/>
            <a:ext cx="6858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kern="0" dirty="0">
                <a:solidFill>
                  <a:sysClr val="windowText" lastClr="000000"/>
                </a:solidFill>
              </a:rPr>
              <a:t>Tony Bates. 2014. A Short History of Educational Technology. </a:t>
            </a:r>
            <a:r>
              <a:rPr lang="en-CA" sz="1100" kern="0" dirty="0">
                <a:solidFill>
                  <a:sysClr val="windowText" lastClr="000000"/>
                </a:solidFill>
                <a:hlinkClick r:id="rId2"/>
              </a:rPr>
              <a:t>http://www.tonybates.ca/2014/12/10/a-short-history-of-educational-technology/</a:t>
            </a:r>
            <a:r>
              <a:rPr lang="en-CA" sz="1100" kern="0" dirty="0">
                <a:solidFill>
                  <a:sysClr val="windowText" lastClr="000000"/>
                </a:solidFill>
              </a:rPr>
              <a:t> 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244" y="1043115"/>
            <a:ext cx="1925300" cy="4842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91544" y="5880602"/>
            <a:ext cx="194421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kern="0" dirty="0">
                <a:solidFill>
                  <a:schemeClr val="accent3">
                    <a:lumMod val="75000"/>
                  </a:schemeClr>
                </a:solidFill>
              </a:rPr>
              <a:t>Mexico City, Mexico, 2016</a:t>
            </a:r>
          </a:p>
        </p:txBody>
      </p:sp>
    </p:spTree>
    <p:extLst>
      <p:ext uri="{BB962C8B-B14F-4D97-AF65-F5344CB8AC3E}">
        <p14:creationId xmlns:p14="http://schemas.microsoft.com/office/powerpoint/2010/main" val="925811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1727</Words>
  <Application>Microsoft Office PowerPoint</Application>
  <PresentationFormat>Widescreen</PresentationFormat>
  <Paragraphs>261</Paragraphs>
  <Slides>40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Aharoni</vt:lpstr>
      <vt:lpstr>Arial</vt:lpstr>
      <vt:lpstr>Calibri</vt:lpstr>
      <vt:lpstr>Calibri Light</vt:lpstr>
      <vt:lpstr>Mistral</vt:lpstr>
      <vt:lpstr>Times New Roman</vt:lpstr>
      <vt:lpstr>Ubuntu</vt:lpstr>
      <vt:lpstr>Office Theme</vt:lpstr>
      <vt:lpstr>1_Office Theme</vt:lpstr>
      <vt:lpstr>Disruptive Innovations in Learning </vt:lpstr>
      <vt:lpstr>1. Innovation</vt:lpstr>
      <vt:lpstr>What is Innovation?</vt:lpstr>
      <vt:lpstr>The Idea</vt:lpstr>
      <vt:lpstr>The Benefit (Sustaining)</vt:lpstr>
      <vt:lpstr>The Benefit (Disruptive)</vt:lpstr>
      <vt:lpstr>Causes of Change</vt:lpstr>
      <vt:lpstr>Innovation as an Attractor</vt:lpstr>
      <vt:lpstr>Innovation in Education</vt:lpstr>
      <vt:lpstr>A Candidate for Disruption?</vt:lpstr>
      <vt:lpstr>What Counts as Innovation?</vt:lpstr>
      <vt:lpstr>Who Speaks for Us?</vt:lpstr>
      <vt:lpstr>2. Innovations</vt:lpstr>
      <vt:lpstr>Machine learning and AI?</vt:lpstr>
      <vt:lpstr>Personalization</vt:lpstr>
      <vt:lpstr>Handheld Learning</vt:lpstr>
      <vt:lpstr>Badges and Blockchain</vt:lpstr>
      <vt:lpstr>Competency and Skills System (CASS)</vt:lpstr>
      <vt:lpstr>Games, Sims and Virtual Reality</vt:lpstr>
      <vt:lpstr>Translation and Collaborative Technology</vt:lpstr>
      <vt:lpstr>3. Transformation</vt:lpstr>
      <vt:lpstr>What are Research &amp; Development?</vt:lpstr>
      <vt:lpstr>Stages of Innovation</vt:lpstr>
      <vt:lpstr>Technology Readiness Levels</vt:lpstr>
      <vt:lpstr>Beyond Innovation</vt:lpstr>
      <vt:lpstr>What is Transformation?</vt:lpstr>
      <vt:lpstr>Microsoft’s Vision</vt:lpstr>
      <vt:lpstr>Questions to Ask</vt:lpstr>
      <vt:lpstr>Transformation of Education</vt:lpstr>
      <vt:lpstr>What Next?</vt:lpstr>
      <vt:lpstr>4. Transformations</vt:lpstr>
      <vt:lpstr>Reframing the Issues in Education</vt:lpstr>
      <vt:lpstr>New Models of Deployment</vt:lpstr>
      <vt:lpstr>The New Institutional Perspective</vt:lpstr>
      <vt:lpstr>New learning Paradigms</vt:lpstr>
      <vt:lpstr>The Connectivist MOOC (cMOOC) Design</vt:lpstr>
      <vt:lpstr>PowerPoint Presentation</vt:lpstr>
      <vt:lpstr>Learning Outcomes</vt:lpstr>
      <vt:lpstr>The New Model of Work and Learning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Downes</dc:creator>
  <cp:lastModifiedBy>Stephen Downes</cp:lastModifiedBy>
  <cp:revision>12</cp:revision>
  <dcterms:created xsi:type="dcterms:W3CDTF">2016-07-27T23:14:48Z</dcterms:created>
  <dcterms:modified xsi:type="dcterms:W3CDTF">2016-07-28T00:53:48Z</dcterms:modified>
</cp:coreProperties>
</file>